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sldIdLst>
    <p:sldId id="375" r:id="rId5"/>
    <p:sldId id="377" r:id="rId6"/>
    <p:sldId id="4382" r:id="rId7"/>
    <p:sldId id="4383" r:id="rId8"/>
    <p:sldId id="265" r:id="rId9"/>
    <p:sldId id="262" r:id="rId10"/>
    <p:sldId id="4377" r:id="rId11"/>
    <p:sldId id="261" r:id="rId12"/>
    <p:sldId id="281" r:id="rId13"/>
    <p:sldId id="263" r:id="rId14"/>
    <p:sldId id="4376" r:id="rId15"/>
    <p:sldId id="378" r:id="rId16"/>
    <p:sldId id="4373" r:id="rId17"/>
    <p:sldId id="267" r:id="rId18"/>
    <p:sldId id="268" r:id="rId19"/>
    <p:sldId id="269" r:id="rId20"/>
    <p:sldId id="4374" r:id="rId21"/>
    <p:sldId id="4375" r:id="rId22"/>
    <p:sldId id="376" r:id="rId23"/>
    <p:sldId id="4370" r:id="rId24"/>
    <p:sldId id="4379" r:id="rId25"/>
    <p:sldId id="379" r:id="rId26"/>
    <p:sldId id="272" r:id="rId27"/>
    <p:sldId id="4381" r:id="rId28"/>
    <p:sldId id="280" r:id="rId29"/>
    <p:sldId id="273" r:id="rId30"/>
    <p:sldId id="279" r:id="rId31"/>
    <p:sldId id="4378" r:id="rId32"/>
    <p:sldId id="4380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690"/>
    <a:srgbClr val="9AC726"/>
    <a:srgbClr val="3D5D82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AB8649-A2B3-2C34-AFE9-71B2D16904F6}" v="18" dt="2026-10-12T07:51:16.704"/>
    <p1510:client id="{31C02FB2-27A1-D8CB-B11C-5FEC0FFBD00C}" v="89" dt="2026-10-12T07:21:57.384"/>
    <p1510:client id="{A48449A7-8A47-F7CD-BBBC-4390BE54891A}" v="9" dt="2026-10-12T06:53:04.397"/>
    <p1510:client id="{EE97AFA4-2889-DA8A-C2B7-5FB234A475DF}" v="92" dt="2026-10-12T10:05:27.495"/>
    <p1510:client id="{F35AC76D-40FF-A953-B936-AF70DA15E6BE}" v="2" dt="2026-10-13T10:08:38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14"/>
  </p:normalViewPr>
  <p:slideViewPr>
    <p:cSldViewPr snapToGrid="0">
      <p:cViewPr>
        <p:scale>
          <a:sx n="150" d="100"/>
          <a:sy n="150" d="100"/>
        </p:scale>
        <p:origin x="-5316" y="-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83490-8B80-40DC-82EE-D78423AF84A6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A807C-5BD7-458E-A8B2-BFB5AA00D0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7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66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Message clé : une sélection courte d'outils concrets, utilisables dès la semaine de lutte contre l'antibiorésistance. Insister sur les trois façons de s'en servir : afficher, faire découvrir, évaluer.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7C7F8-7990-5B35-5650-164C66EC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64C9AA-16E0-AD54-15EC-09C8AAB3E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9927DF-987E-B30A-97C9-776A68BD2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64BED-87E5-AE6C-DBFB-BBE4E01876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225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10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87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B193B-1ED2-4768-B34E-8F75B6CB9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CADACC6-29EF-4842-B22D-A7BF7A4632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4726D2-61D8-4C38-A372-2BE5B7529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F4A3C-8719-43F5-8053-59C4F6988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3CBB7-1B9B-4644-949D-48B7E769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057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71E270-B286-4F9E-B445-80B7DCF28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BFA052-7FE5-42A0-8715-8DEC11C80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ED890C-A2B4-4674-8EC9-31A5F410E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618208-B4FF-41A3-9636-7DF056018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B70B9C-F6A7-48DC-AD46-60251F7F0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34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37150E-848C-4A5B-A551-3206C9E44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E53F0B-A90B-432E-BBB6-16236AD20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9DA482-1557-4317-B630-2057CD220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ACB5DB-AF78-47A4-B819-411B91DE1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C71AB9-BB60-466C-91E1-CB61E20E9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62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3A59B2-5F97-4771-B567-C19C31002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59EEBE-9989-4472-9478-12FD679FC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3119C9-D3FB-4841-9BEE-FBC05CDFF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6949EB-30E2-4C92-B972-EAD528291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5DF789-BB3B-4EF7-A928-884F122FB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001878-D5EE-4B5C-8C69-8E68C6381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43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07D141-5BA4-4B6B-A6F3-6776B19A3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C93817-AF86-45F5-A36A-CA34A1157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80D0CF9-CD50-4B37-B37C-4DB5BFF64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621C30B-5ECC-4ED2-B9EC-D8E3BA6BCE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8CEC72D-ED4B-4949-833B-4D6562BDC7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ACDA5E0-C636-4965-9A00-831030D43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1336BE7-A00E-44B8-A368-BA38FAD94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493FBD1-24B7-4CEE-9E26-014EB4473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1691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DE1C95-3AFB-4392-9ABB-739D44DB2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AB62567-0DFA-4F15-82FC-8196625D5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9D3ADC-94B0-4AB7-8D50-D13F1391F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ED20483-6EB7-4B98-829A-42B316CDF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26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47DBBE1-6168-4060-B01E-850094A79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268379-6ABA-476E-B210-6813DCB45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EE7A8D-04AF-4F7F-BEA5-563739C6E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70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CC9BB7-CED2-48DD-BDFA-2FA16AEC0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C04A03-E661-4A3D-A02B-F778D0DD4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FFD771-BD0F-4A09-83D1-1BDCC2E99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6AE65C-40DD-4459-BA7B-CA9A1A3DC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2D46E5-5F4B-424E-92A3-4BB68E46A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BDD7E1-18C6-4D68-A192-5076E9EBB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04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0897CF-959F-4807-ABBF-48FFAC26A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591B686-FB6B-4124-88B9-6CB1653254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FDF7EDB-7A79-4ABA-9621-51F4C498C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8587FC-3999-4CBF-9EC4-19DC3203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F0C607-3732-490F-9BCF-EC84F195B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72F7CC-9282-4B62-AA17-F36FC565B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54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9D4344-5C7B-4C12-B2DD-AB6C998BE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09D9B6-0967-4511-8197-925F8A873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C708F2-D25C-46D3-807F-42E36F70D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626629-91F0-4A7B-84B1-04E296F80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36179C-E41D-49FE-AC41-75440A0CD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0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B269A7C-81C5-4FA6-89F5-3B7A280376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161454B-3BD9-4BAD-8D7B-8CBF61518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A9564E-2CCA-4639-8D43-9C8C3E792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AF2487-9483-4A9D-AEFA-E1B84A07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CB3CBB-7E96-4964-BF0C-EFA37C15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2344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84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7AC3FA2-53B4-4D17-9460-EA5BA9C96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37B987-897C-4C86-956B-3336DEEC4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6E6BAE-EAA0-4A36-A351-559FD319AF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CD68B-FA0E-4D0E-ABDF-4BEF67A7812E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1EDFE2-3907-4D97-BBD6-4402EC1E9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286554-BC8C-43CB-810F-FF0C3BE75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409AC-E39A-4C61-9F64-96F88FFD73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12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hyperlink" Target="https://www.antibioest.org/wp-content/files/antibioest-spares-Fiche-pratique_Voie-orale-ou-parenterale_SPARES_Oct_2025-2129.pdf" TargetMode="External"/><Relationship Id="rId3" Type="http://schemas.openxmlformats.org/officeDocument/2006/relationships/image" Target="../media/image4.JPG"/><Relationship Id="rId7" Type="http://schemas.openxmlformats.org/officeDocument/2006/relationships/image" Target="../media/image1.png"/><Relationship Id="rId12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hyperlink" Target="https://www.infectiologie.com/UserFiles/File/spilf/atb/info-antibio/info-antibio-dureeatb.pdf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8.png"/><Relationship Id="rId4" Type="http://schemas.openxmlformats.org/officeDocument/2006/relationships/image" Target="../media/image5.JPG"/><Relationship Id="rId9" Type="http://schemas.openxmlformats.org/officeDocument/2006/relationships/hyperlink" Target="https://www.infectiologie.com/fr/appli-recommandations.html" TargetMode="External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.JPG"/><Relationship Id="rId7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hyperlink" Target="https://www.infectiologie.com/fr/outils-de-bua.htm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hyperlink" Target="https://amr-promise.fr/fr/francais-promise-x-anepf-4-videos-pour-sensibiliser-le-grand-public-sur-lantibioresistance-et-lapproche-one-health/" TargetMode="External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hyperlink" Target="https://dispose.aphp.fr/u/56bIyJ2myIv1psj4/a92180be-7cf6-46aa-bc5c-39d279fb9665?l" TargetMode="Externa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11" Type="http://schemas.openxmlformats.org/officeDocument/2006/relationships/hyperlink" Target="https://youtu.be/s8hdfGWBieA" TargetMode="External"/><Relationship Id="rId5" Type="http://schemas.openxmlformats.org/officeDocument/2006/relationships/image" Target="../media/image21.png"/><Relationship Id="rId15" Type="http://schemas.openxmlformats.org/officeDocument/2006/relationships/hyperlink" Target="https://www.preventioninfection.fr/temoignages-de-patients-antibioresistance/" TargetMode="External"/><Relationship Id="rId10" Type="http://schemas.openxmlformats.org/officeDocument/2006/relationships/image" Target="../media/image26.png"/><Relationship Id="rId4" Type="http://schemas.openxmlformats.org/officeDocument/2006/relationships/image" Target="../media/image20.JPG"/><Relationship Id="rId9" Type="http://schemas.openxmlformats.org/officeDocument/2006/relationships/image" Target="../media/image25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s://documentation-forum.preventioninfection.fr/ListRecord.htm?idlist=15&amp;sublist_1=on&amp;sublist_2=on&amp;sublist_3=on&amp;sublist_4=on&amp;sublist_5=on&amp;sublist_11=on&amp;sublist_28=on&amp;sublist_30=on&amp;comb=3" TargetMode="External"/><Relationship Id="rId18" Type="http://schemas.openxmlformats.org/officeDocument/2006/relationships/image" Target="../media/image39.png"/><Relationship Id="rId3" Type="http://schemas.openxmlformats.org/officeDocument/2006/relationships/image" Target="../media/image31.png"/><Relationship Id="rId7" Type="http://schemas.openxmlformats.org/officeDocument/2006/relationships/image" Target="../media/image30.emf"/><Relationship Id="rId12" Type="http://schemas.openxmlformats.org/officeDocument/2006/relationships/image" Target="../media/image36.png"/><Relationship Id="rId17" Type="http://schemas.openxmlformats.org/officeDocument/2006/relationships/hyperlink" Target="https://www.preventioninfection.fr/wp-content/uploads/2026/10/BD_TousColocs_AntibioResistance_150dpi_vecto_0110-compresse.pdf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hyperlink" Target="https://chu.rennes.emeraude.games/auth/sign-up" TargetMode="External"/><Relationship Id="rId5" Type="http://schemas.openxmlformats.org/officeDocument/2006/relationships/image" Target="../media/image33.png"/><Relationship Id="rId15" Type="http://schemas.openxmlformats.org/officeDocument/2006/relationships/hyperlink" Target="https://www.antibioresistance-une-seule-sante.fr/" TargetMode="External"/><Relationship Id="rId10" Type="http://schemas.openxmlformats.org/officeDocument/2006/relationships/image" Target="../media/image35.png"/><Relationship Id="rId4" Type="http://schemas.openxmlformats.org/officeDocument/2006/relationships/image" Target="../media/image32.JPG"/><Relationship Id="rId9" Type="http://schemas.openxmlformats.org/officeDocument/2006/relationships/hyperlink" Target="https://www.sfm-microbiologie.org/boutique/bacteriagame/" TargetMode="External"/><Relationship Id="rId1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ntibioest.org/spares/#kit_outils_bua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7.png"/><Relationship Id="rId7" Type="http://schemas.openxmlformats.org/officeDocument/2006/relationships/hyperlink" Target="https://missionprimo.shinyapps.io/DV-PRIMO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hyperlink" Target="https://cratb-bfc.fr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hyperlink" Target="https://antibioresistance.fr/images/BUA/ATBg%20cibles.%20Janvier%202026%20VDEF.pdf" TargetMode="Externa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ourgogne-franche-comte.ars.sante.fr/trod-angine-ou-cystite-en-officine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hyperlink" Target="https://memodento.fr/" TargetMode="Externa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ntibioresistance.fr/bon-usage-des-antibiotiques/fiches-pratiques" TargetMode="Externa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ntibioresistance.fr/bon-usage-des-antibiotiques/testez-vous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cratb-bfc.fr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memodento.f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ntibioresistance.fr/bon-usage-des-antibiotiques/paprica" TargetMode="External"/><Relationship Id="rId5" Type="http://schemas.openxmlformats.org/officeDocument/2006/relationships/hyperlink" Target="https://missionprimo.shinyapps.io/DV-PRIMO/" TargetMode="External"/><Relationship Id="rId10" Type="http://schemas.openxmlformats.org/officeDocument/2006/relationships/hyperlink" Target="https://www.preventioninfection.fr/temoignages-de-patients-antibioresistance/" TargetMode="External"/><Relationship Id="rId4" Type="http://schemas.openxmlformats.org/officeDocument/2006/relationships/hyperlink" Target="https://antibioresistance.fr/bon-usage-des-antibiotiques/fiches-pratiques" TargetMode="External"/><Relationship Id="rId9" Type="http://schemas.openxmlformats.org/officeDocument/2006/relationships/hyperlink" Target="https://www.infectiologie.com/fr/outils-de-bu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7680" y="347218"/>
            <a:ext cx="3195497" cy="95864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87680" y="1501064"/>
            <a:ext cx="11216640" cy="42672"/>
          </a:xfrm>
          <a:prstGeom prst="rect">
            <a:avLst/>
          </a:prstGeom>
          <a:solidFill>
            <a:srgbClr val="064690"/>
          </a:solidFill>
          <a:ln w="12700">
            <a:solidFill>
              <a:srgbClr val="06469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87680" y="1560800"/>
            <a:ext cx="11216640" cy="3048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87680" y="2357191"/>
            <a:ext cx="1121664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67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webinaire de 13 heures</a:t>
            </a:r>
          </a:p>
        </p:txBody>
      </p:sp>
      <p:sp>
        <p:nvSpPr>
          <p:cNvPr id="6" name="Text 3"/>
          <p:cNvSpPr/>
          <p:nvPr/>
        </p:nvSpPr>
        <p:spPr>
          <a:xfrm>
            <a:off x="396597" y="4171580"/>
            <a:ext cx="11216640" cy="14611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defRPr/>
            </a:pPr>
            <a:r>
              <a:rPr lang="fr-FR" sz="2650" dirty="0">
                <a:solidFill>
                  <a:srgbClr val="94C025"/>
                </a:solidFill>
                <a:latin typeface="Calibri" panose="020F0502020204030204"/>
              </a:rPr>
              <a:t>Une série de webinaires de 30 minutes</a:t>
            </a:r>
            <a:endParaRPr lang="fr-FR" sz="2667" dirty="0">
              <a:solidFill>
                <a:srgbClr val="94C025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fr-FR" sz="2650" dirty="0">
                <a:solidFill>
                  <a:srgbClr val="94C025"/>
                </a:solidFill>
                <a:latin typeface="Calibri" panose="020F0502020204030204"/>
              </a:rPr>
              <a:t>pour accompagner les acteurs du Bon usage des antibiotiques </a:t>
            </a:r>
          </a:p>
          <a:p>
            <a:pPr>
              <a:defRPr/>
            </a:pPr>
            <a:r>
              <a:rPr lang="fr-FR" sz="2650" dirty="0">
                <a:solidFill>
                  <a:srgbClr val="94C025"/>
                </a:solidFill>
                <a:latin typeface="Calibri" panose="020F0502020204030204"/>
              </a:rPr>
              <a:t>dans leur pratique quotidienne</a:t>
            </a:r>
            <a:endParaRPr lang="fr-FR" sz="2650" b="0" i="0" u="none" strike="noStrike" kern="1200" cap="none" spc="0" normalizeH="0" baseline="0" noProof="0" dirty="0">
              <a:ln>
                <a:noFill/>
              </a:ln>
              <a:solidFill>
                <a:srgbClr val="94C025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0" y="6644640"/>
            <a:ext cx="12192000" cy="36576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7680" y="6364224"/>
            <a:ext cx="1121664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 dirty="0">
                <a:ln>
                  <a:noFill/>
                </a:ln>
                <a:solidFill>
                  <a:srgbClr val="8A93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www.cratb-bfc.fr</a:t>
            </a:r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E2F8E9-2F5C-4A48-9E83-5463C44C0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7404" y="238726"/>
            <a:ext cx="995833" cy="110981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1C50D15-212A-4878-A2C7-01528E8DD507}"/>
              </a:ext>
            </a:extLst>
          </p:cNvPr>
          <p:cNvSpPr txBox="1"/>
          <p:nvPr/>
        </p:nvSpPr>
        <p:spPr>
          <a:xfrm>
            <a:off x="10273678" y="5680287"/>
            <a:ext cx="1918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</a:t>
            </a:r>
            <a:r>
              <a:rPr lang="fr-FR" sz="1600" dirty="0">
                <a:solidFill>
                  <a:prstClr val="black"/>
                </a:solidFill>
                <a:latin typeface="Calibri" panose="020F0502020204030204"/>
              </a:rPr>
              <a:t>13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/10/26</a:t>
            </a:r>
            <a:endParaRPr kumimoji="0" lang="fr-FR" sz="267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7680" y="347218"/>
            <a:ext cx="3195497" cy="95864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87680" y="1501064"/>
            <a:ext cx="11216640" cy="42672"/>
          </a:xfrm>
          <a:prstGeom prst="rect">
            <a:avLst/>
          </a:prstGeom>
          <a:solidFill>
            <a:srgbClr val="064690"/>
          </a:solidFill>
          <a:ln w="12700">
            <a:solidFill>
              <a:srgbClr val="06469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87680" y="1560800"/>
            <a:ext cx="11216640" cy="3048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87680" y="1950720"/>
            <a:ext cx="1121664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defRPr/>
            </a:pPr>
            <a:r>
              <a:rPr lang="fr-FR" sz="4250" b="1" dirty="0">
                <a:solidFill>
                  <a:srgbClr val="064690"/>
                </a:solidFill>
                <a:latin typeface="Calibri" panose="020F0502020204030204"/>
              </a:rPr>
              <a:t>1er </a:t>
            </a:r>
            <a:r>
              <a:rPr lang="fr-FR" sz="4250" b="1">
                <a:solidFill>
                  <a:srgbClr val="064690"/>
                </a:solidFill>
                <a:latin typeface="Calibri" panose="020F0502020204030204"/>
              </a:rPr>
              <a:t>épisode: </a:t>
            </a:r>
            <a:endParaRPr lang="en-US"/>
          </a:p>
          <a:p>
            <a:pPr>
              <a:defRPr/>
            </a:pPr>
            <a:endParaRPr lang="fr-FR" sz="4250" b="1" dirty="0">
              <a:solidFill>
                <a:srgbClr val="064690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fr-FR" sz="4250" b="1">
                <a:solidFill>
                  <a:srgbClr val="064690"/>
                </a:solidFill>
                <a:latin typeface="Calibri" panose="020F0502020204030204"/>
              </a:rPr>
              <a:t>Les</a:t>
            </a:r>
            <a:r>
              <a:rPr kumimoji="0" lang="fr-FR" sz="4250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outils de BUA « coup de cœur » </a:t>
            </a:r>
            <a:endParaRPr lang="fr-FR">
              <a:ea typeface="Calibri"/>
              <a:cs typeface="Calibri"/>
            </a:endParaRPr>
          </a:p>
          <a:p>
            <a:pPr>
              <a:defRPr/>
            </a:pPr>
            <a:endParaRPr lang="fr-FR" sz="4250" b="1" dirty="0">
              <a:solidFill>
                <a:srgbClr val="06469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67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Mobilisables pour la semaine de lutte contre antibiorésistance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267" b="1" dirty="0">
              <a:solidFill>
                <a:srgbClr val="06469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67" b="1" i="0" u="none" strike="noStrike" kern="1200" cap="none" spc="0" normalizeH="0" baseline="0" noProof="0" dirty="0">
              <a:ln>
                <a:noFill/>
              </a:ln>
              <a:solidFill>
                <a:srgbClr val="06469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487680" y="2831704"/>
            <a:ext cx="1121664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667" b="0" i="0" u="none" strike="noStrike" kern="1200" cap="none" spc="0" normalizeH="0" baseline="0" noProof="0" dirty="0">
              <a:ln>
                <a:noFill/>
              </a:ln>
              <a:solidFill>
                <a:srgbClr val="94C02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0" y="6644640"/>
            <a:ext cx="12192000" cy="36576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7680" y="6364224"/>
            <a:ext cx="1121664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 dirty="0">
                <a:ln>
                  <a:noFill/>
                </a:ln>
                <a:solidFill>
                  <a:srgbClr val="8A93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www.cratb-bfc.fr</a:t>
            </a:r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E2F8E9-2F5C-4A48-9E83-5463C44C0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7404" y="238726"/>
            <a:ext cx="995833" cy="110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23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64240" cy="914400"/>
          </a:xfrm>
        </p:spPr>
        <p:txBody>
          <a:bodyPr anchor="ctr"/>
          <a:lstStyle/>
          <a:p>
            <a:pPr algn="l"/>
            <a:r>
              <a:rPr sz="3600" b="1">
                <a:solidFill>
                  <a:srgbClr val="064690"/>
                </a:solidFill>
                <a:latin typeface="Calibri"/>
              </a:rPr>
              <a:t>Pourquoi cette sélection ?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00800"/>
            <a:ext cx="1545336" cy="457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6032" y="6373368"/>
            <a:ext cx="438912" cy="484632"/>
          </a:xfrm>
          <a:prstGeom prst="rect">
            <a:avLst/>
          </a:prstGeom>
        </p:spPr>
      </p:pic>
      <p:sp>
        <p:nvSpPr>
          <p:cNvPr id="5" name="Carte Pourquoi"/>
          <p:cNvSpPr/>
          <p:nvPr/>
        </p:nvSpPr>
        <p:spPr>
          <a:xfrm>
            <a:off x="548640" y="1554480"/>
            <a:ext cx="3520440" cy="4480560"/>
          </a:xfrm>
          <a:prstGeom prst="roundRect">
            <a:avLst>
              <a:gd name="adj" fmla="val 5000"/>
            </a:avLst>
          </a:prstGeom>
          <a:solidFill>
            <a:srgbClr val="EA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itre Pourquoi"/>
          <p:cNvSpPr txBox="1"/>
          <p:nvPr/>
        </p:nvSpPr>
        <p:spPr>
          <a:xfrm>
            <a:off x="822959" y="1828800"/>
            <a:ext cx="29718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dirty="0" err="1">
                <a:solidFill>
                  <a:srgbClr val="9AC726"/>
                </a:solidFill>
                <a:latin typeface="Calibri"/>
              </a:rPr>
              <a:t>Pourquoi</a:t>
            </a:r>
            <a:r>
              <a:rPr lang="fr-FR" sz="2400" b="1" dirty="0">
                <a:solidFill>
                  <a:srgbClr val="9AC726"/>
                </a:solidFill>
                <a:latin typeface="Calibri"/>
              </a:rPr>
              <a:t> ?</a:t>
            </a:r>
            <a:endParaRPr sz="2400" b="1" dirty="0">
              <a:solidFill>
                <a:srgbClr val="9AC726"/>
              </a:solidFill>
              <a:latin typeface="Calibri"/>
            </a:endParaRPr>
          </a:p>
        </p:txBody>
      </p:sp>
      <p:sp>
        <p:nvSpPr>
          <p:cNvPr id="7" name="Texte Pourquoi"/>
          <p:cNvSpPr txBox="1"/>
          <p:nvPr/>
        </p:nvSpPr>
        <p:spPr>
          <a:xfrm>
            <a:off x="822959" y="2743200"/>
            <a:ext cx="2971800" cy="22980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1" dirty="0">
                <a:solidFill>
                  <a:srgbClr val="1F2937"/>
                </a:solidFill>
                <a:latin typeface="Calibri"/>
              </a:rPr>
              <a:t>Des </a:t>
            </a:r>
            <a:r>
              <a:rPr sz="1800" b="1" dirty="0" err="1">
                <a:solidFill>
                  <a:srgbClr val="1F2937"/>
                </a:solidFill>
                <a:latin typeface="Calibri"/>
              </a:rPr>
              <a:t>outils</a:t>
            </a:r>
            <a:r>
              <a:rPr sz="1800" b="1" dirty="0">
                <a:solidFill>
                  <a:srgbClr val="1F2937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1F2937"/>
                </a:solidFill>
                <a:latin typeface="Calibri"/>
              </a:rPr>
              <a:t>concrets</a:t>
            </a:r>
            <a:r>
              <a:rPr sz="1800" b="1" dirty="0">
                <a:solidFill>
                  <a:srgbClr val="1F2937"/>
                </a:solidFill>
                <a:latin typeface="Calibri"/>
              </a:rPr>
              <a:t>, </a:t>
            </a:r>
            <a:r>
              <a:rPr sz="1800" b="0" dirty="0" err="1">
                <a:solidFill>
                  <a:srgbClr val="1F2937"/>
                </a:solidFill>
                <a:latin typeface="Calibri"/>
              </a:rPr>
              <a:t>sélectionnés</a:t>
            </a:r>
            <a:r>
              <a:rPr sz="1800" b="0" dirty="0">
                <a:solidFill>
                  <a:srgbClr val="1F2937"/>
                </a:solidFill>
                <a:latin typeface="Calibri"/>
              </a:rPr>
              <a:t> par le CRAtb BFC</a:t>
            </a:r>
          </a:p>
          <a:p>
            <a:pPr>
              <a:spcAft>
                <a:spcPts val="1400"/>
              </a:spcAft>
            </a:pPr>
            <a:r>
              <a:rPr sz="1800" b="0" dirty="0" err="1">
                <a:solidFill>
                  <a:srgbClr val="1F2937"/>
                </a:solidFill>
                <a:latin typeface="Calibri"/>
              </a:rPr>
              <a:t>Prêts</a:t>
            </a:r>
            <a:r>
              <a:rPr sz="1800" b="0" dirty="0">
                <a:solidFill>
                  <a:srgbClr val="1F2937"/>
                </a:solidFill>
                <a:latin typeface="Calibri"/>
              </a:rPr>
              <a:t> à</a:t>
            </a:r>
            <a:r>
              <a:rPr lang="en-US" dirty="0">
                <a:solidFill>
                  <a:srgbClr val="1F2937"/>
                </a:solidFill>
                <a:latin typeface="Calibri"/>
              </a:rPr>
              <a:t> </a:t>
            </a:r>
            <a:r>
              <a:rPr lang="en-US" dirty="0" err="1">
                <a:solidFill>
                  <a:srgbClr val="1F2937"/>
                </a:solidFill>
                <a:latin typeface="Calibri"/>
              </a:rPr>
              <a:t>être</a:t>
            </a:r>
            <a:r>
              <a:rPr lang="en-US" dirty="0">
                <a:solidFill>
                  <a:srgbClr val="1F2937"/>
                </a:solidFill>
                <a:latin typeface="Calibri"/>
              </a:rPr>
              <a:t> </a:t>
            </a:r>
            <a:r>
              <a:rPr lang="en-US" dirty="0" err="1">
                <a:solidFill>
                  <a:srgbClr val="1F2937"/>
                </a:solidFill>
                <a:latin typeface="Calibri"/>
              </a:rPr>
              <a:t>utilisés</a:t>
            </a:r>
            <a:r>
              <a:rPr sz="1800" b="0" dirty="0">
                <a:solidFill>
                  <a:srgbClr val="1F2937"/>
                </a:solidFill>
                <a:latin typeface="Calibri"/>
              </a:rPr>
              <a:t> sur le terrain, sans rien </a:t>
            </a:r>
            <a:r>
              <a:rPr sz="1800" b="0" dirty="0" err="1">
                <a:solidFill>
                  <a:srgbClr val="1F2937"/>
                </a:solidFill>
                <a:latin typeface="Calibri"/>
              </a:rPr>
              <a:t>réinventer</a:t>
            </a:r>
            <a:endParaRPr sz="1800" b="0">
              <a:solidFill>
                <a:srgbClr val="1F2937"/>
              </a:solidFill>
              <a:latin typeface="Calibri"/>
              <a:ea typeface="Calibri"/>
              <a:cs typeface="Calibri"/>
            </a:endParaRPr>
          </a:p>
          <a:p>
            <a:pPr>
              <a:spcAft>
                <a:spcPts val="1400"/>
              </a:spcAft>
            </a:pPr>
            <a:r>
              <a:rPr lang="en-US" dirty="0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Un point de </a:t>
            </a:r>
            <a:r>
              <a:rPr lang="en-US" dirty="0" err="1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départ</a:t>
            </a:r>
            <a:r>
              <a:rPr lang="en-US" dirty="0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 pour </a:t>
            </a:r>
            <a:r>
              <a:rPr lang="en-US" dirty="0" err="1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animer</a:t>
            </a:r>
            <a:r>
              <a:rPr lang="en-US" dirty="0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 la </a:t>
            </a:r>
            <a:r>
              <a:rPr lang="en-US" b="1" dirty="0" err="1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semaine</a:t>
            </a:r>
            <a:r>
              <a:rPr lang="en-US" b="1" dirty="0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b="1" dirty="0" err="1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lutte</a:t>
            </a:r>
            <a:r>
              <a:rPr lang="en-US" b="1" dirty="0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dirty="0" err="1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contre</a:t>
            </a:r>
            <a:r>
              <a:rPr lang="en-US" b="1" dirty="0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dirty="0" err="1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l’antibiorésistance</a:t>
            </a:r>
            <a:endParaRPr lang="en-US" b="1">
              <a:solidFill>
                <a:srgbClr val="1F293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Carte Pour qui"/>
          <p:cNvSpPr/>
          <p:nvPr/>
        </p:nvSpPr>
        <p:spPr>
          <a:xfrm>
            <a:off x="4343400" y="1554480"/>
            <a:ext cx="3520440" cy="4480560"/>
          </a:xfrm>
          <a:prstGeom prst="roundRect">
            <a:avLst>
              <a:gd name="adj" fmla="val 5000"/>
            </a:avLst>
          </a:prstGeom>
          <a:solidFill>
            <a:srgbClr val="EA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re Pour qui"/>
          <p:cNvSpPr txBox="1"/>
          <p:nvPr/>
        </p:nvSpPr>
        <p:spPr>
          <a:xfrm>
            <a:off x="4617720" y="1828800"/>
            <a:ext cx="29718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dirty="0">
                <a:solidFill>
                  <a:srgbClr val="9AC726"/>
                </a:solidFill>
                <a:latin typeface="Calibri"/>
              </a:rPr>
              <a:t>Pour qui</a:t>
            </a:r>
            <a:r>
              <a:rPr lang="fr-FR" sz="2400" b="1" dirty="0">
                <a:solidFill>
                  <a:srgbClr val="9AC726"/>
                </a:solidFill>
                <a:latin typeface="Calibri"/>
              </a:rPr>
              <a:t> ?</a:t>
            </a:r>
            <a:endParaRPr sz="2400" b="1" dirty="0">
              <a:solidFill>
                <a:srgbClr val="9AC726"/>
              </a:solidFill>
              <a:latin typeface="Calibri"/>
            </a:endParaRPr>
          </a:p>
        </p:txBody>
      </p:sp>
      <p:sp>
        <p:nvSpPr>
          <p:cNvPr id="10" name="Texte Pour qui"/>
          <p:cNvSpPr txBox="1"/>
          <p:nvPr/>
        </p:nvSpPr>
        <p:spPr>
          <a:xfrm>
            <a:off x="4617720" y="2743200"/>
            <a:ext cx="2971800" cy="21185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400"/>
              </a:spcAft>
            </a:pPr>
            <a:r>
              <a:rPr sz="1800" b="1" dirty="0">
                <a:solidFill>
                  <a:srgbClr val="1F2937"/>
                </a:solidFill>
                <a:latin typeface="Calibri"/>
              </a:rPr>
              <a:t>Tou</a:t>
            </a:r>
            <a:r>
              <a:rPr lang="fr-FR" sz="1800" b="1" dirty="0">
                <a:solidFill>
                  <a:srgbClr val="1F2937"/>
                </a:solidFill>
                <a:latin typeface="Calibri"/>
              </a:rPr>
              <a:t>s les acteurs</a:t>
            </a:r>
            <a:r>
              <a:rPr sz="1800" b="1" dirty="0">
                <a:solidFill>
                  <a:srgbClr val="1F2937"/>
                </a:solidFill>
                <a:latin typeface="Calibri"/>
              </a:rPr>
              <a:t>: </a:t>
            </a:r>
            <a:r>
              <a:rPr sz="1800" b="0" dirty="0" err="1">
                <a:solidFill>
                  <a:srgbClr val="1F2937"/>
                </a:solidFill>
                <a:latin typeface="Calibri"/>
              </a:rPr>
              <a:t>médecins</a:t>
            </a:r>
            <a:r>
              <a:rPr sz="1800" b="0" dirty="0">
                <a:solidFill>
                  <a:srgbClr val="1F2937"/>
                </a:solidFill>
                <a:latin typeface="Calibri"/>
              </a:rPr>
              <a:t>, </a:t>
            </a:r>
            <a:r>
              <a:rPr sz="1800" b="0" dirty="0" err="1">
                <a:solidFill>
                  <a:srgbClr val="1F2937"/>
                </a:solidFill>
                <a:latin typeface="Calibri"/>
              </a:rPr>
              <a:t>pharmaciens</a:t>
            </a:r>
            <a:r>
              <a:rPr sz="1800" b="0" dirty="0">
                <a:solidFill>
                  <a:srgbClr val="1F2937"/>
                </a:solidFill>
                <a:latin typeface="Calibri"/>
              </a:rPr>
              <a:t>, IDE et IPA, </a:t>
            </a:r>
            <a:r>
              <a:rPr sz="1800" b="0" dirty="0" err="1">
                <a:solidFill>
                  <a:srgbClr val="1F2937"/>
                </a:solidFill>
                <a:latin typeface="Calibri"/>
              </a:rPr>
              <a:t>biologistes</a:t>
            </a:r>
            <a:r>
              <a:rPr sz="1800" b="0" dirty="0">
                <a:solidFill>
                  <a:srgbClr val="1F2937"/>
                </a:solidFill>
                <a:latin typeface="Calibri"/>
              </a:rPr>
              <a:t>, </a:t>
            </a:r>
            <a:r>
              <a:rPr sz="1800" b="0" dirty="0" err="1">
                <a:solidFill>
                  <a:srgbClr val="1F2937"/>
                </a:solidFill>
                <a:latin typeface="Calibri"/>
              </a:rPr>
              <a:t>chirurgiens-dentistes</a:t>
            </a:r>
            <a:r>
              <a:rPr sz="1800" b="0" dirty="0">
                <a:solidFill>
                  <a:srgbClr val="1F2937"/>
                </a:solidFill>
                <a:latin typeface="Calibri"/>
              </a:rPr>
              <a:t>, </a:t>
            </a:r>
            <a:r>
              <a:rPr sz="1800" b="0">
                <a:solidFill>
                  <a:srgbClr val="1F2937"/>
                </a:solidFill>
                <a:latin typeface="Calibri"/>
              </a:rPr>
              <a:t>soignants</a:t>
            </a:r>
            <a:r>
              <a:rPr lang="en-US">
                <a:solidFill>
                  <a:srgbClr val="1F2937"/>
                </a:solidFill>
                <a:latin typeface="Calibri"/>
              </a:rPr>
              <a:t>, public</a:t>
            </a:r>
            <a:endParaRPr sz="1800" b="0" dirty="0">
              <a:solidFill>
                <a:srgbClr val="1F2937"/>
              </a:solidFill>
              <a:latin typeface="Calibri"/>
            </a:endParaRPr>
          </a:p>
          <a:p>
            <a:pPr algn="l">
              <a:spcAft>
                <a:spcPts val="1400"/>
              </a:spcAft>
            </a:pPr>
            <a:r>
              <a:rPr sz="1800" b="1" dirty="0">
                <a:solidFill>
                  <a:srgbClr val="1F2937"/>
                </a:solidFill>
                <a:latin typeface="Calibri"/>
              </a:rPr>
              <a:t>Dans les 3 </a:t>
            </a:r>
            <a:r>
              <a:rPr sz="1800" b="1" dirty="0" err="1">
                <a:solidFill>
                  <a:srgbClr val="1F2937"/>
                </a:solidFill>
                <a:latin typeface="Calibri"/>
              </a:rPr>
              <a:t>lieux</a:t>
            </a:r>
            <a:r>
              <a:rPr sz="1800" b="1" dirty="0">
                <a:solidFill>
                  <a:srgbClr val="1F2937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1F2937"/>
                </a:solidFill>
                <a:latin typeface="Calibri"/>
              </a:rPr>
              <a:t>d’exercice</a:t>
            </a:r>
            <a:r>
              <a:rPr sz="1800" b="1" dirty="0">
                <a:solidFill>
                  <a:srgbClr val="1F2937"/>
                </a:solidFill>
                <a:latin typeface="Calibri"/>
              </a:rPr>
              <a:t> : </a:t>
            </a:r>
            <a:r>
              <a:rPr sz="1800" b="0" dirty="0" err="1">
                <a:solidFill>
                  <a:srgbClr val="1F2937"/>
                </a:solidFill>
                <a:latin typeface="Calibri"/>
              </a:rPr>
              <a:t>établissement</a:t>
            </a:r>
            <a:r>
              <a:rPr sz="1800" b="0" dirty="0">
                <a:solidFill>
                  <a:srgbClr val="1F2937"/>
                </a:solidFill>
                <a:latin typeface="Calibri"/>
              </a:rPr>
              <a:t> de santé, </a:t>
            </a:r>
            <a:r>
              <a:rPr sz="1800" b="0" dirty="0" err="1">
                <a:solidFill>
                  <a:srgbClr val="1F2937"/>
                </a:solidFill>
                <a:latin typeface="Calibri"/>
              </a:rPr>
              <a:t>médico</a:t>
            </a:r>
            <a:r>
              <a:rPr sz="1800" b="0" dirty="0">
                <a:solidFill>
                  <a:srgbClr val="1F2937"/>
                </a:solidFill>
                <a:latin typeface="Calibri"/>
              </a:rPr>
              <a:t>-social, </a:t>
            </a:r>
            <a:r>
              <a:rPr sz="1800" b="0" dirty="0" err="1">
                <a:solidFill>
                  <a:srgbClr val="1F2937"/>
                </a:solidFill>
                <a:latin typeface="Calibri"/>
              </a:rPr>
              <a:t>ville</a:t>
            </a:r>
            <a:endParaRPr sz="1800" b="0" dirty="0">
              <a:solidFill>
                <a:srgbClr val="1F2937"/>
              </a:solidFill>
              <a:latin typeface="Calibri"/>
            </a:endParaRPr>
          </a:p>
        </p:txBody>
      </p:sp>
      <p:sp>
        <p:nvSpPr>
          <p:cNvPr id="11" name="Carte Comment s’en servir pendant la semaine"/>
          <p:cNvSpPr/>
          <p:nvPr/>
        </p:nvSpPr>
        <p:spPr>
          <a:xfrm>
            <a:off x="8138160" y="1554480"/>
            <a:ext cx="3520440" cy="4480560"/>
          </a:xfrm>
          <a:prstGeom prst="roundRect">
            <a:avLst>
              <a:gd name="adj" fmla="val 5000"/>
            </a:avLst>
          </a:prstGeom>
          <a:solidFill>
            <a:srgbClr val="EA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itre Comment s’en servir pendant la semaine"/>
          <p:cNvSpPr txBox="1"/>
          <p:nvPr/>
        </p:nvSpPr>
        <p:spPr>
          <a:xfrm>
            <a:off x="8526780" y="1828800"/>
            <a:ext cx="29718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dirty="0">
                <a:solidFill>
                  <a:srgbClr val="9AC726"/>
                </a:solidFill>
                <a:latin typeface="Calibri"/>
              </a:rPr>
              <a:t>Comment </a:t>
            </a:r>
            <a:r>
              <a:rPr sz="2400" b="1" dirty="0" err="1">
                <a:solidFill>
                  <a:srgbClr val="9AC726"/>
                </a:solidFill>
                <a:latin typeface="Calibri"/>
              </a:rPr>
              <a:t>s’en</a:t>
            </a:r>
            <a:r>
              <a:rPr sz="2400" b="1" dirty="0">
                <a:solidFill>
                  <a:srgbClr val="9AC726"/>
                </a:solidFill>
                <a:latin typeface="Calibri"/>
              </a:rPr>
              <a:t> </a:t>
            </a:r>
            <a:r>
              <a:rPr sz="2400" b="1" dirty="0" err="1">
                <a:solidFill>
                  <a:srgbClr val="9AC726"/>
                </a:solidFill>
                <a:latin typeface="Calibri"/>
              </a:rPr>
              <a:t>servir</a:t>
            </a:r>
            <a:r>
              <a:rPr lang="fr-FR" sz="2400" b="1">
                <a:solidFill>
                  <a:srgbClr val="9AC726"/>
                </a:solidFill>
                <a:latin typeface="Calibri"/>
              </a:rPr>
              <a:t> ?</a:t>
            </a:r>
            <a:endParaRPr sz="2400" b="1" dirty="0">
              <a:solidFill>
                <a:srgbClr val="9AC726"/>
              </a:solidFill>
              <a:latin typeface="Calibri"/>
            </a:endParaRPr>
          </a:p>
        </p:txBody>
      </p:sp>
      <p:sp>
        <p:nvSpPr>
          <p:cNvPr id="13" name="Texte Comment s’en servir pendant la semaine"/>
          <p:cNvSpPr txBox="1"/>
          <p:nvPr/>
        </p:nvSpPr>
        <p:spPr>
          <a:xfrm>
            <a:off x="8412480" y="2743200"/>
            <a:ext cx="2971800" cy="310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1">
                <a:solidFill>
                  <a:srgbClr val="064690"/>
                </a:solidFill>
                <a:latin typeface="Calibri"/>
              </a:rPr>
              <a:t>Afficher : </a:t>
            </a:r>
            <a:r>
              <a:rPr sz="1800" b="0">
                <a:solidFill>
                  <a:srgbClr val="1F2937"/>
                </a:solidFill>
                <a:latin typeface="Calibri"/>
              </a:rPr>
              <a:t>affichettes, ordonnance « infection virale », BD</a:t>
            </a:r>
          </a:p>
          <a:p>
            <a:pPr algn="l">
              <a:spcAft>
                <a:spcPts val="1400"/>
              </a:spcAft>
            </a:pPr>
            <a:r>
              <a:rPr sz="1800" b="1">
                <a:solidFill>
                  <a:srgbClr val="064690"/>
                </a:solidFill>
                <a:latin typeface="Calibri"/>
              </a:rPr>
              <a:t>Faire découvrir : </a:t>
            </a:r>
            <a:r>
              <a:rPr sz="1800" b="0">
                <a:solidFill>
                  <a:srgbClr val="1F2937"/>
                </a:solidFill>
                <a:latin typeface="Calibri"/>
              </a:rPr>
              <a:t>quiz, vidéos, jeux (Bacteria Game, Emeraude)</a:t>
            </a:r>
          </a:p>
          <a:p>
            <a:pPr algn="l">
              <a:spcAft>
                <a:spcPts val="1400"/>
              </a:spcAft>
            </a:pPr>
            <a:r>
              <a:rPr sz="1800" b="1">
                <a:solidFill>
                  <a:srgbClr val="064690"/>
                </a:solidFill>
                <a:latin typeface="Calibri"/>
              </a:rPr>
              <a:t>Évaluer : </a:t>
            </a:r>
            <a:r>
              <a:rPr sz="1800" b="0">
                <a:solidFill>
                  <a:srgbClr val="1F2937"/>
                </a:solidFill>
                <a:latin typeface="Calibri"/>
              </a:rPr>
              <a:t>audit Quick’Eval antibio, grille de réévaluation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F1D5F-3492-D6B4-AE17-D6C4127EC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EDD670B-3B63-13D2-14A7-E84D4D24CF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7680" y="347218"/>
            <a:ext cx="3195497" cy="958649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0F3BFF73-2913-F354-82D5-BC4F5F7D382A}"/>
              </a:ext>
            </a:extLst>
          </p:cNvPr>
          <p:cNvSpPr/>
          <p:nvPr/>
        </p:nvSpPr>
        <p:spPr>
          <a:xfrm>
            <a:off x="487680" y="1501064"/>
            <a:ext cx="11216640" cy="42672"/>
          </a:xfrm>
          <a:prstGeom prst="rect">
            <a:avLst/>
          </a:prstGeom>
          <a:solidFill>
            <a:srgbClr val="064690"/>
          </a:solidFill>
          <a:ln w="12700">
            <a:solidFill>
              <a:srgbClr val="064690"/>
            </a:solidFill>
            <a:prstDash val="solid"/>
          </a:ln>
        </p:spPr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022388CB-F74E-607A-7E10-3D90F61C1357}"/>
              </a:ext>
            </a:extLst>
          </p:cNvPr>
          <p:cNvSpPr/>
          <p:nvPr/>
        </p:nvSpPr>
        <p:spPr>
          <a:xfrm>
            <a:off x="487680" y="1560800"/>
            <a:ext cx="11216640" cy="3048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BBCE62A-134D-25D5-54BC-5271979407B6}"/>
              </a:ext>
            </a:extLst>
          </p:cNvPr>
          <p:cNvSpPr/>
          <p:nvPr/>
        </p:nvSpPr>
        <p:spPr>
          <a:xfrm>
            <a:off x="487680" y="1950720"/>
            <a:ext cx="1121664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defRPr/>
            </a:pPr>
            <a:r>
              <a:rPr lang="fr-FR" sz="4250" b="1" dirty="0">
                <a:solidFill>
                  <a:srgbClr val="064690"/>
                </a:solidFill>
                <a:latin typeface="Calibri" panose="020F0502020204030204"/>
              </a:rPr>
              <a:t>1er </a:t>
            </a:r>
            <a:r>
              <a:rPr lang="fr-FR" sz="4250" b="1">
                <a:solidFill>
                  <a:srgbClr val="064690"/>
                </a:solidFill>
                <a:latin typeface="Calibri" panose="020F0502020204030204"/>
              </a:rPr>
              <a:t>épisode: Les</a:t>
            </a:r>
            <a:r>
              <a:rPr kumimoji="0" lang="fr-FR" sz="4250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outils de BUA « coup de cœur 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67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Mobilisables pour la semaine de lutte contre antibiorésistance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267" b="1" dirty="0">
              <a:solidFill>
                <a:srgbClr val="06469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94C0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établissement de santé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67" b="1" i="0" u="none" strike="noStrike" kern="1200" cap="none" spc="0" normalizeH="0" baseline="0" noProof="0" dirty="0">
              <a:ln>
                <a:noFill/>
              </a:ln>
              <a:solidFill>
                <a:srgbClr val="06469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544E6C7A-87AB-67F5-5325-553B640575B0}"/>
              </a:ext>
            </a:extLst>
          </p:cNvPr>
          <p:cNvSpPr/>
          <p:nvPr/>
        </p:nvSpPr>
        <p:spPr>
          <a:xfrm>
            <a:off x="487680" y="2831704"/>
            <a:ext cx="1121664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667" b="0" i="0" u="none" strike="noStrike" kern="1200" cap="none" spc="0" normalizeH="0" baseline="0" noProof="0" dirty="0">
              <a:ln>
                <a:noFill/>
              </a:ln>
              <a:solidFill>
                <a:srgbClr val="94C02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B5FFC29A-AC9B-35F5-256F-A96C144A9052}"/>
              </a:ext>
            </a:extLst>
          </p:cNvPr>
          <p:cNvSpPr/>
          <p:nvPr/>
        </p:nvSpPr>
        <p:spPr>
          <a:xfrm>
            <a:off x="0" y="6644640"/>
            <a:ext cx="12192000" cy="36576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D42E501D-B3C1-09BD-E639-5BCF442C081D}"/>
              </a:ext>
            </a:extLst>
          </p:cNvPr>
          <p:cNvSpPr/>
          <p:nvPr/>
        </p:nvSpPr>
        <p:spPr>
          <a:xfrm>
            <a:off x="487680" y="6364224"/>
            <a:ext cx="1121664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 dirty="0">
                <a:ln>
                  <a:noFill/>
                </a:ln>
                <a:solidFill>
                  <a:srgbClr val="8A93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www.cratb-bfc.fr</a:t>
            </a:r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245B5B-9207-5B21-26FB-B86ADC76C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7404" y="238726"/>
            <a:ext cx="995833" cy="110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012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878B46-EF64-40FA-BEF3-F3E8ADF59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294" y="29048"/>
            <a:ext cx="105156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64690"/>
                </a:solidFill>
              </a:rPr>
              <a:t>3 Outils aide à la prescription/décision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5544B8-7719-48C8-B866-3B388D8D5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6" y="1906795"/>
            <a:ext cx="4348204" cy="26110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6F1733-059F-430E-9DC9-8F3507CD7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78" y="1906795"/>
            <a:ext cx="2999303" cy="42350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236EEE6-99C4-4898-B30D-AB2E7EA11C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346" y="1804987"/>
            <a:ext cx="3021415" cy="423501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C44E4B-58D5-4D57-8E30-3A90C1B8A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590" y="4648887"/>
            <a:ext cx="1485023" cy="11690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6B6A28-82A5-481D-B712-1D0F3D609E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666"/>
          <a:stretch/>
        </p:blipFill>
        <p:spPr>
          <a:xfrm>
            <a:off x="10526225" y="1353704"/>
            <a:ext cx="1547578" cy="55399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74C54A-C09E-4C4B-8D3D-410C008AF5B6}"/>
              </a:ext>
            </a:extLst>
          </p:cNvPr>
          <p:cNvSpPr txBox="1"/>
          <p:nvPr/>
        </p:nvSpPr>
        <p:spPr>
          <a:xfrm>
            <a:off x="435293" y="1213084"/>
            <a:ext cx="37332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9AC726"/>
                </a:solidFill>
              </a:rPr>
              <a:t>Prescrire mieux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406EA4-91EF-439C-8AC6-58E4E06C2C2C}"/>
              </a:ext>
            </a:extLst>
          </p:cNvPr>
          <p:cNvSpPr txBox="1"/>
          <p:nvPr/>
        </p:nvSpPr>
        <p:spPr>
          <a:xfrm>
            <a:off x="6369505" y="1082410"/>
            <a:ext cx="37284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9AC726"/>
                </a:solidFill>
              </a:rPr>
              <a:t>Prescrire moins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D06BC16-3C66-4EAA-B714-7CF0B27B617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67DC29-9F88-4390-8BAC-0883E9F47B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pic>
        <p:nvPicPr>
          <p:cNvPr id="31" name="QR " descr="QR code : 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7600" y="6126480"/>
            <a:ext cx="685800" cy="685800"/>
          </a:xfrm>
          <a:prstGeom prst="rect">
            <a:avLst/>
          </a:prstGeom>
        </p:spPr>
      </p:pic>
      <p:pic>
        <p:nvPicPr>
          <p:cNvPr id="32" name="QR " descr="QR code : ">
            <a:hlinkClick r:id="rId11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15200" y="6126480"/>
            <a:ext cx="685800" cy="685800"/>
          </a:xfrm>
          <a:prstGeom prst="rect">
            <a:avLst/>
          </a:prstGeom>
        </p:spPr>
      </p:pic>
      <p:pic>
        <p:nvPicPr>
          <p:cNvPr id="33" name="QR " descr="QR code : ">
            <a:hlinkClick r:id="rId13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81360" y="612648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1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BF2519-64AE-4399-8B6E-886621037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8" y="-92075"/>
            <a:ext cx="105156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64690"/>
                </a:solidFill>
              </a:rPr>
              <a:t>Outil d’audit: </a:t>
            </a:r>
            <a:r>
              <a:rPr lang="fr-FR" b="1" dirty="0" err="1">
                <a:solidFill>
                  <a:srgbClr val="064690"/>
                </a:solidFill>
              </a:rPr>
              <a:t>Quick’Eval</a:t>
            </a:r>
            <a:r>
              <a:rPr lang="fr-FR" b="1" dirty="0">
                <a:solidFill>
                  <a:srgbClr val="064690"/>
                </a:solidFill>
              </a:rPr>
              <a:t> antibio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000192-CF82-4E7A-A453-727E4503F3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706C02-5315-4806-8C63-9EA588356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7CFD41-383F-4429-8145-CFBCEC4F83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312"/>
          <a:stretch/>
        </p:blipFill>
        <p:spPr>
          <a:xfrm>
            <a:off x="770965" y="968584"/>
            <a:ext cx="9856269" cy="324146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9CCDF3-456E-406E-9B86-1BE13D9A51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3675"/>
          <a:stretch/>
        </p:blipFill>
        <p:spPr>
          <a:xfrm>
            <a:off x="766372" y="4210050"/>
            <a:ext cx="9858086" cy="184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1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BF2519-64AE-4399-8B6E-886621037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8" y="-92075"/>
            <a:ext cx="105156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64690"/>
                </a:solidFill>
              </a:rPr>
              <a:t>Outil d’audit: </a:t>
            </a:r>
            <a:r>
              <a:rPr lang="fr-FR" b="1" dirty="0" err="1">
                <a:solidFill>
                  <a:srgbClr val="064690"/>
                </a:solidFill>
              </a:rPr>
              <a:t>Quick’Eval</a:t>
            </a:r>
            <a:r>
              <a:rPr lang="fr-FR" b="1" dirty="0">
                <a:solidFill>
                  <a:srgbClr val="064690"/>
                </a:solidFill>
              </a:rPr>
              <a:t> antibio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DE01EB-A2B2-4DCB-9B29-3592F5810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37" y="793458"/>
            <a:ext cx="10515599" cy="545620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000192-CF82-4E7A-A453-727E4503F3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6706C02-5315-4806-8C63-9EA588356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54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E313F-2D1D-4148-8A88-2EA159194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1732"/>
            <a:ext cx="12037335" cy="1342758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64690"/>
                </a:solidFill>
              </a:rPr>
              <a:t>Outil de communication Professionnels de Santé: support papier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CAEE87-1543-44FC-8B39-1162925BF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453" y="2621941"/>
            <a:ext cx="3887376" cy="29147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0F7B619-5ED3-40E6-B711-034B7B094E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" t="1811"/>
          <a:stretch/>
        </p:blipFill>
        <p:spPr>
          <a:xfrm>
            <a:off x="154666" y="1690688"/>
            <a:ext cx="3153273" cy="457724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0A73B81-B27B-4B22-9F30-DB02ED436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293" y="1377222"/>
            <a:ext cx="2811041" cy="200820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9863B4-3B50-4D25-8CFF-9BA8CC9C83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8829" y="2702785"/>
            <a:ext cx="2843524" cy="20109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63ADDBB-566A-43C1-8E4C-3505E5D421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8442" y="4713725"/>
            <a:ext cx="2957087" cy="21125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32C46A8-109D-4A4E-BC6D-14545AEB5D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61A2EA-9C20-4FC7-8823-3BF9888F54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84C011D-8056-4931-9B4C-20826FEDD464}"/>
              </a:ext>
            </a:extLst>
          </p:cNvPr>
          <p:cNvSpPr txBox="1"/>
          <p:nvPr/>
        </p:nvSpPr>
        <p:spPr>
          <a:xfrm>
            <a:off x="1779461" y="6408288"/>
            <a:ext cx="7194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9"/>
              </a:rPr>
              <a:t>Outils de bua - Bon usage anti-infectieux (bua) - Groupes de travail - SPILF -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600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9DD98745-888D-4D6F-86F9-921944DB7584}"/>
              </a:ext>
            </a:extLst>
          </p:cNvPr>
          <p:cNvSpPr txBox="1"/>
          <p:nvPr/>
        </p:nvSpPr>
        <p:spPr>
          <a:xfrm>
            <a:off x="9042721" y="5724144"/>
            <a:ext cx="2994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hlinkClick r:id="rId2"/>
              </a:rPr>
              <a:t>Lien pour la télécharger : ici</a:t>
            </a:r>
            <a:endParaRPr lang="fr-FR" sz="18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E4CD0A9-A039-4F32-A674-16C21C9F1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96" y="2131705"/>
            <a:ext cx="3627009" cy="259459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FB446C4-4C28-432A-BCDD-DC4457BA3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29" y="1739246"/>
            <a:ext cx="4156808" cy="292951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C6B349D-79BC-48A9-85D8-8602AF6A84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49" t="7998" r="6143" b="8036"/>
          <a:stretch/>
        </p:blipFill>
        <p:spPr>
          <a:xfrm>
            <a:off x="8778250" y="1501261"/>
            <a:ext cx="3193354" cy="429088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A6634E3-03C2-4ED8-8366-05E15857CD4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1" t="54528" r="24078" b="33572"/>
          <a:stretch/>
        </p:blipFill>
        <p:spPr>
          <a:xfrm>
            <a:off x="220396" y="1622045"/>
            <a:ext cx="3845414" cy="50966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5E76FC-E077-453F-8FE9-9D8DFE54B6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396" y="5664775"/>
            <a:ext cx="2109147" cy="4218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E73231-B34E-4B90-9F67-EBE196E1AE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6509" y="6211627"/>
            <a:ext cx="1434781" cy="4317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53B54E-F583-4052-A257-FE6F01E07C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1391" y="5484369"/>
            <a:ext cx="766639" cy="878089"/>
          </a:xfrm>
          <a:prstGeom prst="rect">
            <a:avLst/>
          </a:prstGeom>
          <a:solidFill>
            <a:srgbClr val="00CC99"/>
          </a:solidFill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2E7B7E-DB8C-488E-99AC-1850560B49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3955" y="5451124"/>
            <a:ext cx="1608444" cy="944727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042C8AF6-2929-4EE4-8B99-15E8513809D4}"/>
              </a:ext>
            </a:extLst>
          </p:cNvPr>
          <p:cNvSpPr txBox="1">
            <a:spLocks/>
          </p:cNvSpPr>
          <p:nvPr/>
        </p:nvSpPr>
        <p:spPr>
          <a:xfrm>
            <a:off x="-1" y="31732"/>
            <a:ext cx="12037335" cy="1342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>
                <a:solidFill>
                  <a:srgbClr val="064690"/>
                </a:solidFill>
              </a:rPr>
              <a:t>Outil de communication Professionnels de Santé: support vidéo</a:t>
            </a:r>
          </a:p>
        </p:txBody>
      </p:sp>
      <p:pic>
        <p:nvPicPr>
          <p:cNvPr id="29" name="QR Mollo sur les antibios (YouTube)" descr="QR code : Mollo sur les antibios (YouTube)">
            <a:hlinkClick r:id="rId11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5760" y="4754880"/>
            <a:ext cx="685800" cy="685800"/>
          </a:xfrm>
          <a:prstGeom prst="rect">
            <a:avLst/>
          </a:prstGeom>
        </p:spPr>
      </p:pic>
      <p:sp>
        <p:nvSpPr>
          <p:cNvPr id="30" name="Label QR Mollo sur les antibios (YouTube)"/>
          <p:cNvSpPr txBox="1"/>
          <p:nvPr/>
        </p:nvSpPr>
        <p:spPr>
          <a:xfrm>
            <a:off x="1143000" y="4914900"/>
            <a:ext cx="34747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 dirty="0" err="1">
                <a:solidFill>
                  <a:srgbClr val="0B3D91"/>
                </a:solidFill>
                <a:latin typeface="Calibri"/>
              </a:rPr>
              <a:t>Mollo</a:t>
            </a:r>
            <a:r>
              <a:rPr sz="1400" b="1" dirty="0">
                <a:solidFill>
                  <a:srgbClr val="0B3D91"/>
                </a:solidFill>
                <a:latin typeface="Calibri"/>
              </a:rPr>
              <a:t> sur les </a:t>
            </a:r>
            <a:r>
              <a:rPr sz="1400" b="1" dirty="0" err="1">
                <a:solidFill>
                  <a:srgbClr val="0B3D91"/>
                </a:solidFill>
                <a:latin typeface="Calibri"/>
              </a:rPr>
              <a:t>antibios</a:t>
            </a:r>
            <a:r>
              <a:rPr sz="1400" b="1" dirty="0">
                <a:solidFill>
                  <a:srgbClr val="0B3D91"/>
                </a:solidFill>
                <a:latin typeface="Calibri"/>
              </a:rPr>
              <a:t> (YouTube)</a:t>
            </a:r>
          </a:p>
        </p:txBody>
      </p:sp>
      <p:pic>
        <p:nvPicPr>
          <p:cNvPr id="31" name="QR 4 vidéos PROMISE x ANEPF" descr="QR code : 4 vidéos PROMISE x ANEPF">
            <a:hlinkClick r:id="rId13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43400" y="4754880"/>
            <a:ext cx="685800" cy="685800"/>
          </a:xfrm>
          <a:prstGeom prst="rect">
            <a:avLst/>
          </a:prstGeom>
        </p:spPr>
      </p:pic>
      <p:sp>
        <p:nvSpPr>
          <p:cNvPr id="32" name="Label QR 4 vidéos PROMISE x ANEPF"/>
          <p:cNvSpPr txBox="1"/>
          <p:nvPr/>
        </p:nvSpPr>
        <p:spPr>
          <a:xfrm>
            <a:off x="5120640" y="491490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4 vidéos PROMISE x ANEPF</a:t>
            </a:r>
          </a:p>
        </p:txBody>
      </p:sp>
      <p:pic>
        <p:nvPicPr>
          <p:cNvPr id="33" name="QR Témoignages de patients" descr="QR code : Témoignages de patients">
            <a:hlinkClick r:id="rId15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06840" y="6144768"/>
            <a:ext cx="640080" cy="640080"/>
          </a:xfrm>
          <a:prstGeom prst="rect">
            <a:avLst/>
          </a:prstGeom>
        </p:spPr>
      </p:pic>
      <p:sp>
        <p:nvSpPr>
          <p:cNvPr id="34" name="Label QR Témoignages de patients"/>
          <p:cNvSpPr txBox="1"/>
          <p:nvPr/>
        </p:nvSpPr>
        <p:spPr>
          <a:xfrm>
            <a:off x="9738359" y="6281927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Témoignages de patients</a:t>
            </a:r>
          </a:p>
        </p:txBody>
      </p:sp>
    </p:spTree>
    <p:extLst>
      <p:ext uri="{BB962C8B-B14F-4D97-AF65-F5344CB8AC3E}">
        <p14:creationId xmlns:p14="http://schemas.microsoft.com/office/powerpoint/2010/main" val="141950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0" grpId="0"/>
      <p:bldP spid="32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7742151-0C5C-4687-9642-BDF44B8C7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38" y="1796767"/>
            <a:ext cx="2913409" cy="215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3C730C-D4C7-4C36-9F74-2C0E7E937A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694" y="2759060"/>
            <a:ext cx="4003220" cy="2401932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397DFA5-D63C-4BC1-988E-16B1A128F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211" y="1650370"/>
            <a:ext cx="2993047" cy="98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2F47F22A-E9D1-4146-A83A-8BCD94D0A3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72789" y="4473108"/>
          <a:ext cx="1557789" cy="2198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Acrobat Document" r:id="rId6" imgW="3672486" imgH="5181254" progId="AcroExch.Document.DC">
                  <p:embed/>
                </p:oleObj>
              </mc:Choice>
              <mc:Fallback>
                <p:oleObj name="Acrobat Document" r:id="rId6" imgW="3672486" imgH="5181254" progId="AcroExch.Document.DC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2F47F22A-E9D1-4146-A83A-8BCD94D0A3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72789" y="4473108"/>
                        <a:ext cx="1557789" cy="21982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1C1A1B3C-46D9-4E46-B688-80FFA99909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6877" y="585519"/>
            <a:ext cx="4412385" cy="2988702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C2908349-5978-4605-B092-B66949CA7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1732"/>
            <a:ext cx="12037335" cy="1342758"/>
          </a:xfrm>
        </p:spPr>
        <p:txBody>
          <a:bodyPr/>
          <a:lstStyle/>
          <a:p>
            <a:r>
              <a:rPr lang="fr-FR" b="1" dirty="0">
                <a:solidFill>
                  <a:srgbClr val="064690"/>
                </a:solidFill>
              </a:rPr>
              <a:t>Outil de communication Professionnels de Santé: support </a:t>
            </a:r>
            <a:r>
              <a:rPr lang="fr-FR" b="1" dirty="0" err="1">
                <a:solidFill>
                  <a:srgbClr val="064690"/>
                </a:solidFill>
              </a:rPr>
              <a:t>ludo-pédgaogique</a:t>
            </a:r>
            <a:endParaRPr lang="fr-FR" b="1" dirty="0">
              <a:solidFill>
                <a:srgbClr val="064690"/>
              </a:solidFill>
            </a:endParaRPr>
          </a:p>
        </p:txBody>
      </p:sp>
      <p:pic>
        <p:nvPicPr>
          <p:cNvPr id="1029" name="QR Bacteria Game (SFM)" descr="QR code : Bacteria Game (SFM)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320" y="4114800"/>
            <a:ext cx="777240" cy="777240"/>
          </a:xfrm>
          <a:prstGeom prst="rect">
            <a:avLst/>
          </a:prstGeom>
        </p:spPr>
      </p:pic>
      <p:sp>
        <p:nvSpPr>
          <p:cNvPr id="1030" name="Label QR Bacteria Game (SFM)"/>
          <p:cNvSpPr txBox="1"/>
          <p:nvPr/>
        </p:nvSpPr>
        <p:spPr>
          <a:xfrm>
            <a:off x="1143000" y="432054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Bacteria Game (SFM)</a:t>
            </a:r>
          </a:p>
        </p:txBody>
      </p:sp>
      <p:pic>
        <p:nvPicPr>
          <p:cNvPr id="1031" name="QR Jeu Emeraude (CHU Rennes)" descr="QR code : Jeu Emeraude (CHU Rennes)">
            <a:hlinkClick r:id="rId11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9000" y="5212080"/>
            <a:ext cx="731520" cy="731520"/>
          </a:xfrm>
          <a:prstGeom prst="rect">
            <a:avLst/>
          </a:prstGeom>
        </p:spPr>
      </p:pic>
      <p:sp>
        <p:nvSpPr>
          <p:cNvPr id="1032" name="Label QR Jeu Emeraude (CHU Rennes)"/>
          <p:cNvSpPr txBox="1"/>
          <p:nvPr/>
        </p:nvSpPr>
        <p:spPr>
          <a:xfrm>
            <a:off x="4251959" y="539496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Jeu Emeraude (CHU Rennes)</a:t>
            </a:r>
          </a:p>
        </p:txBody>
      </p:sp>
      <p:pic>
        <p:nvPicPr>
          <p:cNvPr id="1033" name="QR Outils du Forum Prévention" descr="QR code : Outils du Forum Prévention">
            <a:hlinkClick r:id="rId13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0" y="6035040"/>
            <a:ext cx="731520" cy="731520"/>
          </a:xfrm>
          <a:prstGeom prst="rect">
            <a:avLst/>
          </a:prstGeom>
        </p:spPr>
      </p:pic>
      <p:sp>
        <p:nvSpPr>
          <p:cNvPr id="1034" name="Label QR Outils du Forum Prévention"/>
          <p:cNvSpPr txBox="1"/>
          <p:nvPr/>
        </p:nvSpPr>
        <p:spPr>
          <a:xfrm>
            <a:off x="4251959" y="621792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Outils du Forum Prévention</a:t>
            </a:r>
          </a:p>
        </p:txBody>
      </p:sp>
      <p:pic>
        <p:nvPicPr>
          <p:cNvPr id="1035" name="QR Une seule santé" descr="QR code : Une seule santé">
            <a:hlinkClick r:id="rId15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75320" y="3703320"/>
            <a:ext cx="685800" cy="685800"/>
          </a:xfrm>
          <a:prstGeom prst="rect">
            <a:avLst/>
          </a:prstGeom>
        </p:spPr>
      </p:pic>
      <p:sp>
        <p:nvSpPr>
          <p:cNvPr id="1036" name="Label QR Une seule santé"/>
          <p:cNvSpPr txBox="1"/>
          <p:nvPr/>
        </p:nvSpPr>
        <p:spPr>
          <a:xfrm>
            <a:off x="9052560" y="3863339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Une seule santé</a:t>
            </a:r>
          </a:p>
        </p:txBody>
      </p:sp>
      <p:pic>
        <p:nvPicPr>
          <p:cNvPr id="1037" name="QR BD « Tous colocs »" descr="QR code : BD « Tous colocs »">
            <a:hlinkClick r:id="rId17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98480" y="4846320"/>
            <a:ext cx="777240" cy="777240"/>
          </a:xfrm>
          <a:prstGeom prst="rect">
            <a:avLst/>
          </a:prstGeom>
        </p:spPr>
      </p:pic>
      <p:sp>
        <p:nvSpPr>
          <p:cNvPr id="1038" name="Label QR BD « Tous colocs »"/>
          <p:cNvSpPr txBox="1"/>
          <p:nvPr/>
        </p:nvSpPr>
        <p:spPr>
          <a:xfrm>
            <a:off x="10652760" y="5669280"/>
            <a:ext cx="14630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BD « Tous colocs »</a:t>
            </a:r>
          </a:p>
        </p:txBody>
      </p:sp>
    </p:spTree>
    <p:extLst>
      <p:ext uri="{BB962C8B-B14F-4D97-AF65-F5344CB8AC3E}">
        <p14:creationId xmlns:p14="http://schemas.microsoft.com/office/powerpoint/2010/main" val="87699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/>
      <p:bldP spid="1032" grpId="0"/>
      <p:bldP spid="1034" grpId="0"/>
      <p:bldP spid="1036" grpId="0"/>
      <p:bldP spid="10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32EA80-3819-49A6-AEFB-639EE9E00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7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4800" b="1" dirty="0">
                <a:solidFill>
                  <a:srgbClr val="064690"/>
                </a:solidFill>
              </a:rPr>
              <a:t>Pour aller plus loin en ES…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43F754-D170-4793-9F6A-181937A91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910" y="1712588"/>
            <a:ext cx="6826602" cy="352368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EBE3078-851F-43DB-921F-2659A0DED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8" y="871130"/>
            <a:ext cx="4243050" cy="47900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722D10-5A38-504A-3081-1E25F6E307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136C21C-373D-DE94-8D8B-3D2D3BE78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pic>
        <p:nvPicPr>
          <p:cNvPr id="11" name="QR Kit d’outils BUA (SPARES)" descr="QR code : Kit d’outils BUA (SPARES)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0" y="5806440"/>
            <a:ext cx="868680" cy="868680"/>
          </a:xfrm>
          <a:prstGeom prst="rect">
            <a:avLst/>
          </a:prstGeom>
        </p:spPr>
      </p:pic>
      <p:sp>
        <p:nvSpPr>
          <p:cNvPr id="12" name="Label QR Kit d’outils BUA (SPARES)"/>
          <p:cNvSpPr txBox="1"/>
          <p:nvPr/>
        </p:nvSpPr>
        <p:spPr>
          <a:xfrm>
            <a:off x="2788920" y="6057899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Kit d’outils BUA (SPARES)</a:t>
            </a:r>
          </a:p>
        </p:txBody>
      </p:sp>
    </p:spTree>
    <p:extLst>
      <p:ext uri="{BB962C8B-B14F-4D97-AF65-F5344CB8AC3E}">
        <p14:creationId xmlns:p14="http://schemas.microsoft.com/office/powerpoint/2010/main" val="2399632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7680" y="347218"/>
            <a:ext cx="3195497" cy="95864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87680" y="1501064"/>
            <a:ext cx="11216640" cy="42672"/>
          </a:xfrm>
          <a:prstGeom prst="rect">
            <a:avLst/>
          </a:prstGeom>
          <a:solidFill>
            <a:srgbClr val="064690"/>
          </a:solidFill>
          <a:ln w="12700">
            <a:solidFill>
              <a:srgbClr val="06469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87680" y="1560800"/>
            <a:ext cx="11216640" cy="3048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87680" y="1950720"/>
            <a:ext cx="1121664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67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outils de BUA coup de cœur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67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Mobilisables pour la semaine de lutte contre antibiorésistance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267" b="1" dirty="0">
              <a:solidFill>
                <a:srgbClr val="06469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94C0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établissement médico-social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67" b="1" i="0" u="none" strike="noStrike" kern="1200" cap="none" spc="0" normalizeH="0" baseline="0" noProof="0" dirty="0">
              <a:ln>
                <a:noFill/>
              </a:ln>
              <a:solidFill>
                <a:srgbClr val="06469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487680" y="2831704"/>
            <a:ext cx="1121664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667" b="0" i="0" u="none" strike="noStrike" kern="1200" cap="none" spc="0" normalizeH="0" baseline="0" noProof="0" dirty="0">
              <a:ln>
                <a:noFill/>
              </a:ln>
              <a:solidFill>
                <a:srgbClr val="94C02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0" y="6644640"/>
            <a:ext cx="12192000" cy="36576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7680" y="6364224"/>
            <a:ext cx="1121664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 dirty="0">
                <a:ln>
                  <a:noFill/>
                </a:ln>
                <a:solidFill>
                  <a:srgbClr val="8A93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www.cratb-bfc.fr</a:t>
            </a:r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E2F8E9-2F5C-4A48-9E83-5463C44C0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7404" y="238726"/>
            <a:ext cx="995833" cy="110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53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01011-488A-4059-9C1F-EF8163E52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720" y="205509"/>
            <a:ext cx="10274559" cy="455969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solidFill>
                  <a:srgbClr val="9AC726"/>
                </a:solidFill>
              </a:rPr>
              <a:t>Petit rappel dans la jungle des acronymes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3D1D25A8-EB7E-4FDB-81E6-1070178DF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3432" y="821094"/>
            <a:ext cx="808310" cy="45597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1D0A7A2-C370-45A8-80F2-04FCBEB06B65}"/>
              </a:ext>
            </a:extLst>
          </p:cNvPr>
          <p:cNvSpPr txBox="1"/>
          <p:nvPr/>
        </p:nvSpPr>
        <p:spPr>
          <a:xfrm>
            <a:off x="2593910" y="916919"/>
            <a:ext cx="6111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REPIA </a:t>
            </a:r>
          </a:p>
          <a:p>
            <a:r>
              <a:rPr lang="fr-FR" b="1" u="sng" dirty="0"/>
              <a:t>Ré</a:t>
            </a:r>
            <a:r>
              <a:rPr lang="fr-FR" dirty="0"/>
              <a:t>seau de </a:t>
            </a:r>
            <a:r>
              <a:rPr lang="fr-FR" b="1" u="sng" dirty="0"/>
              <a:t>P</a:t>
            </a:r>
            <a:r>
              <a:rPr lang="fr-FR" dirty="0"/>
              <a:t>révention des </a:t>
            </a:r>
            <a:r>
              <a:rPr lang="fr-FR" b="1" u="sng" dirty="0"/>
              <a:t>I</a:t>
            </a:r>
            <a:r>
              <a:rPr lang="fr-FR" dirty="0"/>
              <a:t>nfections et de l’</a:t>
            </a:r>
            <a:r>
              <a:rPr lang="fr-FR" b="1" u="sng" dirty="0"/>
              <a:t>A</a:t>
            </a:r>
            <a:r>
              <a:rPr lang="fr-FR" dirty="0"/>
              <a:t>ntibiorésistance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0C3A812-5283-4CCA-9A97-194554179DFE}"/>
              </a:ext>
            </a:extLst>
          </p:cNvPr>
          <p:cNvSpPr txBox="1"/>
          <p:nvPr/>
        </p:nvSpPr>
        <p:spPr>
          <a:xfrm>
            <a:off x="41989" y="2236055"/>
            <a:ext cx="27152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MATIS</a:t>
            </a:r>
          </a:p>
          <a:p>
            <a:pPr algn="just"/>
            <a:r>
              <a:rPr lang="fr-FR" sz="1600" b="1" u="sng" dirty="0"/>
              <a:t>M</a:t>
            </a:r>
            <a:r>
              <a:rPr lang="fr-FR" sz="1600" dirty="0"/>
              <a:t>ission d’</a:t>
            </a:r>
            <a:r>
              <a:rPr lang="fr-FR" sz="1600" b="1" u="sng" dirty="0"/>
              <a:t>A</a:t>
            </a:r>
            <a:r>
              <a:rPr lang="fr-FR" sz="1600" dirty="0"/>
              <a:t>ppui </a:t>
            </a:r>
            <a:r>
              <a:rPr lang="fr-FR" sz="1600" b="1" u="sng" dirty="0"/>
              <a:t>T</a:t>
            </a:r>
            <a:r>
              <a:rPr lang="fr-FR" sz="1600" dirty="0"/>
              <a:t>ransversal à la prévention des </a:t>
            </a:r>
            <a:r>
              <a:rPr lang="fr-FR" sz="1600" b="1" u="sng" dirty="0"/>
              <a:t>I</a:t>
            </a:r>
            <a:r>
              <a:rPr lang="fr-FR" sz="1600" dirty="0"/>
              <a:t>nfections associées aux </a:t>
            </a:r>
            <a:r>
              <a:rPr lang="fr-FR" sz="1600" b="1" u="sng" dirty="0"/>
              <a:t>S</a:t>
            </a:r>
            <a:r>
              <a:rPr lang="fr-FR" sz="1600" dirty="0"/>
              <a:t>oins.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C9C5BB-249A-43EC-B5C5-27CD946B852B}"/>
              </a:ext>
            </a:extLst>
          </p:cNvPr>
          <p:cNvSpPr txBox="1"/>
          <p:nvPr/>
        </p:nvSpPr>
        <p:spPr>
          <a:xfrm>
            <a:off x="2757197" y="2236055"/>
            <a:ext cx="28924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SPARES</a:t>
            </a:r>
          </a:p>
          <a:p>
            <a:pPr algn="just"/>
            <a:r>
              <a:rPr lang="fr-FR" b="1" u="sng" dirty="0"/>
              <a:t>S</a:t>
            </a:r>
            <a:r>
              <a:rPr lang="fr-FR" dirty="0"/>
              <a:t>urveillance et </a:t>
            </a:r>
            <a:r>
              <a:rPr lang="fr-FR" b="1" u="sng" dirty="0"/>
              <a:t>P</a:t>
            </a:r>
            <a:r>
              <a:rPr lang="fr-FR" dirty="0"/>
              <a:t>révention de </a:t>
            </a:r>
            <a:r>
              <a:rPr lang="fr-FR" dirty="0" err="1"/>
              <a:t>l’</a:t>
            </a:r>
            <a:r>
              <a:rPr lang="fr-FR" b="1" u="sng" dirty="0" err="1"/>
              <a:t>A</a:t>
            </a:r>
            <a:r>
              <a:rPr lang="fr-FR" dirty="0" err="1"/>
              <a:t>ntibio</a:t>
            </a:r>
            <a:r>
              <a:rPr lang="fr-FR" b="1" u="sng" dirty="0" err="1"/>
              <a:t>R</a:t>
            </a:r>
            <a:r>
              <a:rPr lang="fr-FR" dirty="0" err="1"/>
              <a:t>ésistance</a:t>
            </a:r>
            <a:r>
              <a:rPr lang="fr-FR" dirty="0"/>
              <a:t> en </a:t>
            </a:r>
            <a:r>
              <a:rPr lang="fr-FR" b="1" u="sng" dirty="0"/>
              <a:t>E</a:t>
            </a:r>
            <a:r>
              <a:rPr lang="fr-FR" dirty="0"/>
              <a:t>tablissement de </a:t>
            </a:r>
            <a:r>
              <a:rPr lang="fr-FR" b="1" u="sng" dirty="0"/>
              <a:t>S</a:t>
            </a:r>
            <a:r>
              <a:rPr lang="fr-FR" dirty="0"/>
              <a:t>anté.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C85069-5894-42A9-99BD-FCE3C9C985AB}"/>
              </a:ext>
            </a:extLst>
          </p:cNvPr>
          <p:cNvSpPr txBox="1"/>
          <p:nvPr/>
        </p:nvSpPr>
        <p:spPr>
          <a:xfrm>
            <a:off x="5660570" y="2236055"/>
            <a:ext cx="32836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SPICMI</a:t>
            </a:r>
            <a:r>
              <a:rPr lang="fr-FR" b="1" dirty="0"/>
              <a:t> </a:t>
            </a:r>
          </a:p>
          <a:p>
            <a:pPr algn="just"/>
            <a:r>
              <a:rPr lang="fr-FR" b="1" u="sng" dirty="0"/>
              <a:t>S</a:t>
            </a:r>
            <a:r>
              <a:rPr lang="fr-FR" dirty="0"/>
              <a:t>urveillance et </a:t>
            </a:r>
            <a:r>
              <a:rPr lang="fr-FR" b="1" u="sng" dirty="0"/>
              <a:t>P</a:t>
            </a:r>
            <a:r>
              <a:rPr lang="fr-FR" dirty="0"/>
              <a:t>révention du risque infectieux en </a:t>
            </a:r>
            <a:r>
              <a:rPr lang="fr-FR" b="1" u="sng" dirty="0"/>
              <a:t>C</a:t>
            </a:r>
            <a:r>
              <a:rPr lang="fr-FR" dirty="0"/>
              <a:t>hirurgie et </a:t>
            </a:r>
            <a:r>
              <a:rPr lang="fr-FR" b="1" u="sng" dirty="0"/>
              <a:t>M</a:t>
            </a:r>
            <a:r>
              <a:rPr lang="fr-FR" dirty="0"/>
              <a:t>édecine </a:t>
            </a:r>
            <a:r>
              <a:rPr lang="fr-FR" b="1" u="sng" dirty="0"/>
              <a:t>I</a:t>
            </a:r>
            <a:r>
              <a:rPr lang="fr-FR" dirty="0"/>
              <a:t>nterventionnelle.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9B5A7FC-BC54-4B2D-9019-F174A2DB3D66}"/>
              </a:ext>
            </a:extLst>
          </p:cNvPr>
          <p:cNvSpPr txBox="1"/>
          <p:nvPr/>
        </p:nvSpPr>
        <p:spPr>
          <a:xfrm>
            <a:off x="9102787" y="2236055"/>
            <a:ext cx="2780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SPIADI</a:t>
            </a:r>
          </a:p>
          <a:p>
            <a:pPr algn="just"/>
            <a:r>
              <a:rPr lang="fr-FR" b="1" u="sng" dirty="0"/>
              <a:t>S</a:t>
            </a:r>
            <a:r>
              <a:rPr lang="fr-FR" dirty="0"/>
              <a:t>urveillance et </a:t>
            </a:r>
            <a:r>
              <a:rPr lang="fr-FR" b="1" u="sng" dirty="0"/>
              <a:t>P</a:t>
            </a:r>
            <a:r>
              <a:rPr lang="fr-FR" dirty="0"/>
              <a:t>révention des </a:t>
            </a:r>
            <a:r>
              <a:rPr lang="fr-FR" b="1" u="sng" dirty="0"/>
              <a:t>I</a:t>
            </a:r>
            <a:r>
              <a:rPr lang="fr-FR" dirty="0"/>
              <a:t>nfections </a:t>
            </a:r>
            <a:r>
              <a:rPr lang="fr-FR" b="1" u="sng" dirty="0"/>
              <a:t>A</a:t>
            </a:r>
            <a:r>
              <a:rPr lang="fr-FR" dirty="0"/>
              <a:t>ssociées aux </a:t>
            </a:r>
            <a:r>
              <a:rPr lang="fr-FR" b="1" u="sng" dirty="0"/>
              <a:t>D</a:t>
            </a:r>
            <a:r>
              <a:rPr lang="fr-FR" dirty="0"/>
              <a:t>ispositifs </a:t>
            </a:r>
            <a:r>
              <a:rPr lang="fr-FR" b="1" u="sng" dirty="0"/>
              <a:t>I</a:t>
            </a:r>
            <a:r>
              <a:rPr lang="fr-FR" dirty="0"/>
              <a:t>nvasifs.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16B7FDF-85D9-47D3-955E-40D929F06615}"/>
              </a:ext>
            </a:extLst>
          </p:cNvPr>
          <p:cNvSpPr txBox="1"/>
          <p:nvPr/>
        </p:nvSpPr>
        <p:spPr>
          <a:xfrm>
            <a:off x="3022732" y="1608269"/>
            <a:ext cx="564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u="sng" dirty="0"/>
              <a:t>5 Missions nationales de surveillance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CAF761F-4DE1-4452-B4B5-AECE04ADB345}"/>
              </a:ext>
            </a:extLst>
          </p:cNvPr>
          <p:cNvSpPr txBox="1"/>
          <p:nvPr/>
        </p:nvSpPr>
        <p:spPr>
          <a:xfrm>
            <a:off x="3498977" y="3867960"/>
            <a:ext cx="4301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PRIMO</a:t>
            </a:r>
          </a:p>
          <a:p>
            <a:pPr algn="just"/>
            <a:r>
              <a:rPr lang="fr-FR" dirty="0"/>
              <a:t>Prévention des infections associées aux soins et de l’antibiorésistance en soins de ville et secteur médico social.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DBD403D-5B42-48D8-A711-CE3E3E4F2FE2}"/>
              </a:ext>
            </a:extLst>
          </p:cNvPr>
          <p:cNvSpPr txBox="1"/>
          <p:nvPr/>
        </p:nvSpPr>
        <p:spPr>
          <a:xfrm>
            <a:off x="3571290" y="5667574"/>
            <a:ext cx="4156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Développement du programme </a:t>
            </a:r>
            <a:r>
              <a:rPr lang="fr-FR" b="1" dirty="0">
                <a:solidFill>
                  <a:srgbClr val="0070C0"/>
                </a:solidFill>
              </a:rPr>
              <a:t>PAPRICA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C4F8198C-400B-4B6C-8DC6-FA8FCB277EF9}"/>
              </a:ext>
            </a:extLst>
          </p:cNvPr>
          <p:cNvCxnSpPr>
            <a:cxnSpLocks/>
          </p:cNvCxnSpPr>
          <p:nvPr/>
        </p:nvCxnSpPr>
        <p:spPr>
          <a:xfrm flipH="1">
            <a:off x="2397967" y="2099180"/>
            <a:ext cx="3410333" cy="252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D951C2F-4EA1-499C-9A2F-B3558C5E8597}"/>
              </a:ext>
            </a:extLst>
          </p:cNvPr>
          <p:cNvCxnSpPr>
            <a:cxnSpLocks/>
          </p:cNvCxnSpPr>
          <p:nvPr/>
        </p:nvCxnSpPr>
        <p:spPr>
          <a:xfrm flipH="1">
            <a:off x="4650777" y="2089089"/>
            <a:ext cx="1134112" cy="3648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20CB3AC9-EB62-4A98-B1D1-D070FBCF0098}"/>
              </a:ext>
            </a:extLst>
          </p:cNvPr>
          <p:cNvCxnSpPr>
            <a:cxnSpLocks/>
          </p:cNvCxnSpPr>
          <p:nvPr/>
        </p:nvCxnSpPr>
        <p:spPr>
          <a:xfrm>
            <a:off x="5808300" y="2089089"/>
            <a:ext cx="900410" cy="3648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E664B39-7663-4956-A329-7BCB29C8B824}"/>
              </a:ext>
            </a:extLst>
          </p:cNvPr>
          <p:cNvCxnSpPr>
            <a:cxnSpLocks/>
          </p:cNvCxnSpPr>
          <p:nvPr/>
        </p:nvCxnSpPr>
        <p:spPr>
          <a:xfrm>
            <a:off x="5808300" y="2089089"/>
            <a:ext cx="3405877" cy="304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53C6D27C-43D2-4F85-8FFA-9F4B09E70F4A}"/>
              </a:ext>
            </a:extLst>
          </p:cNvPr>
          <p:cNvCxnSpPr>
            <a:cxnSpLocks/>
          </p:cNvCxnSpPr>
          <p:nvPr/>
        </p:nvCxnSpPr>
        <p:spPr>
          <a:xfrm flipH="1">
            <a:off x="5570377" y="2099180"/>
            <a:ext cx="209974" cy="1651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3D8E6DC7-1CB7-4C78-921A-BF279C117EE7}"/>
              </a:ext>
            </a:extLst>
          </p:cNvPr>
          <p:cNvCxnSpPr/>
          <p:nvPr/>
        </p:nvCxnSpPr>
        <p:spPr>
          <a:xfrm>
            <a:off x="5570376" y="5068289"/>
            <a:ext cx="0" cy="483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F4F7FD6F-1343-478E-B491-92930A68E2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F77809-1B33-4C3D-A7FC-86F18B16F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92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54D5B5-B960-4DE2-A0DC-F1E2696E9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565" y="234496"/>
            <a:ext cx="4638869" cy="549275"/>
          </a:xfrm>
        </p:spPr>
        <p:txBody>
          <a:bodyPr>
            <a:noAutofit/>
          </a:bodyPr>
          <a:lstStyle/>
          <a:p>
            <a:r>
              <a:rPr lang="fr-FR" sz="3200" b="1" dirty="0">
                <a:solidFill>
                  <a:srgbClr val="9AC726"/>
                </a:solidFill>
              </a:rPr>
              <a:t>Programme PAPRICA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08D7EB-39B1-40B8-BA9D-D78DCBAAA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590" y="1296955"/>
            <a:ext cx="11021009" cy="4665404"/>
          </a:xfrm>
        </p:spPr>
        <p:txBody>
          <a:bodyPr>
            <a:normAutofit/>
          </a:bodyPr>
          <a:lstStyle/>
          <a:p>
            <a:r>
              <a:rPr lang="fr-FR" b="1" dirty="0"/>
              <a:t>Site national </a:t>
            </a:r>
            <a:r>
              <a:rPr lang="fr-FR" dirty="0"/>
              <a:t>(dérivé d’</a:t>
            </a:r>
            <a:r>
              <a:rPr lang="fr-FR" dirty="0" err="1"/>
              <a:t>Antib’EHAPD</a:t>
            </a:r>
            <a:r>
              <a:rPr lang="fr-FR" dirty="0"/>
              <a:t>)</a:t>
            </a:r>
          </a:p>
          <a:p>
            <a:r>
              <a:rPr lang="fr-FR" b="1" dirty="0"/>
              <a:t>Espace numérique </a:t>
            </a:r>
            <a:r>
              <a:rPr lang="fr-FR" dirty="0"/>
              <a:t>dédié</a:t>
            </a:r>
            <a:endParaRPr lang="fr-FR" sz="1100" dirty="0"/>
          </a:p>
          <a:p>
            <a:pPr lvl="5"/>
            <a:r>
              <a:rPr lang="fr-FR" sz="2000" dirty="0"/>
              <a:t>En accès libre</a:t>
            </a:r>
          </a:p>
          <a:p>
            <a:pPr lvl="5"/>
            <a:r>
              <a:rPr lang="fr-FR" sz="2000" dirty="0"/>
              <a:t>Ciblant les structures d’appui accompagnant les ESMS, les professionnels libéraux</a:t>
            </a:r>
          </a:p>
          <a:p>
            <a:pPr lvl="7"/>
            <a:r>
              <a:rPr lang="fr-FR" sz="2000" dirty="0"/>
              <a:t>- BUA (bon usage des antibiotiques) : </a:t>
            </a:r>
            <a:r>
              <a:rPr lang="fr-FR" sz="2000" b="1" dirty="0" err="1"/>
              <a:t>CRAtb</a:t>
            </a:r>
            <a:r>
              <a:rPr lang="fr-FR" sz="2000" b="1" dirty="0"/>
              <a:t>, EMA</a:t>
            </a:r>
          </a:p>
          <a:p>
            <a:pPr lvl="7"/>
            <a:r>
              <a:rPr lang="fr-FR" sz="2000" dirty="0"/>
              <a:t>- PCI (prévention et contrôle du risque infectieux) : </a:t>
            </a:r>
            <a:r>
              <a:rPr lang="fr-FR" sz="2000" b="1" dirty="0" err="1"/>
              <a:t>Cpias</a:t>
            </a:r>
            <a:r>
              <a:rPr lang="fr-FR" sz="2000" b="1" dirty="0"/>
              <a:t>, EMH, EOH</a:t>
            </a:r>
          </a:p>
          <a:p>
            <a:pPr marL="3200400" lvl="7" indent="0">
              <a:buNone/>
            </a:pPr>
            <a:endParaRPr lang="fr-FR" sz="2000" b="1" dirty="0"/>
          </a:p>
          <a:p>
            <a:pPr marL="228600" lvl="7"/>
            <a:r>
              <a:rPr lang="fr-FR" sz="2400" b="1" dirty="0"/>
              <a:t>Objectifs : Programme clé en main </a:t>
            </a:r>
            <a:r>
              <a:rPr lang="fr-FR" sz="2400" dirty="0"/>
              <a:t>pour les structures d’appui d’outils à destination des soignants.</a:t>
            </a:r>
          </a:p>
          <a:p>
            <a:pPr marL="228600" lvl="7"/>
            <a:r>
              <a:rPr lang="fr-FR" sz="2400" b="1" dirty="0"/>
              <a:t>Choix restreint </a:t>
            </a:r>
            <a:r>
              <a:rPr lang="fr-FR" sz="2000" dirty="0"/>
              <a:t>d’outils pertinents </a:t>
            </a:r>
          </a:p>
          <a:p>
            <a:pPr marL="228600" lvl="7"/>
            <a:r>
              <a:rPr lang="fr-FR" sz="2400" b="1" dirty="0"/>
              <a:t>Cibles principales : </a:t>
            </a:r>
            <a:r>
              <a:rPr lang="fr-FR" sz="2000" dirty="0"/>
              <a:t>ESMS, structures du handicap</a:t>
            </a:r>
          </a:p>
          <a:p>
            <a:pPr marL="228600" lvl="7"/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372063-959C-4C5C-A42E-33C9D133C8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8B3D03-AF3F-4C08-9638-BE49C97F8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1F8F65-9AD2-165C-6827-14C10144B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400" y="0"/>
            <a:ext cx="2260600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98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54D5B5-B960-4DE2-A0DC-F1E2696E9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0614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solidFill>
                  <a:srgbClr val="9AC726"/>
                </a:solidFill>
              </a:rPr>
              <a:t>Sur le site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08D7EB-39B1-40B8-BA9D-D78DCBAAA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999" y="1041854"/>
            <a:ext cx="10515600" cy="53317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i="1" u="sng" dirty="0">
                <a:solidFill>
                  <a:srgbClr val="0070C0"/>
                </a:solidFill>
              </a:rPr>
              <a:t>Menu avec 5 rubriques</a:t>
            </a:r>
          </a:p>
          <a:p>
            <a:r>
              <a:rPr lang="fr-FR" dirty="0"/>
              <a:t>Outils stratégiques et d’implémentation</a:t>
            </a:r>
          </a:p>
          <a:p>
            <a:r>
              <a:rPr lang="fr-FR" dirty="0"/>
              <a:t>Outils d’aide à l’administration des antibiotiques </a:t>
            </a:r>
          </a:p>
          <a:p>
            <a:r>
              <a:rPr lang="fr-FR" dirty="0"/>
              <a:t>Outils par organes : </a:t>
            </a:r>
          </a:p>
          <a:p>
            <a:pPr lvl="7"/>
            <a:r>
              <a:rPr lang="fr-FR" sz="2400" dirty="0"/>
              <a:t>Urinaire</a:t>
            </a:r>
          </a:p>
          <a:p>
            <a:pPr lvl="7"/>
            <a:r>
              <a:rPr lang="fr-FR" sz="2400" dirty="0"/>
              <a:t>Respiratoire</a:t>
            </a:r>
          </a:p>
          <a:p>
            <a:pPr lvl="7"/>
            <a:r>
              <a:rPr lang="fr-FR" sz="2400" dirty="0"/>
              <a:t>Dentaire</a:t>
            </a:r>
          </a:p>
          <a:p>
            <a:pPr lvl="7"/>
            <a:r>
              <a:rPr lang="fr-FR" sz="2400" dirty="0"/>
              <a:t>Digestif</a:t>
            </a:r>
          </a:p>
          <a:p>
            <a:pPr lvl="7"/>
            <a:r>
              <a:rPr lang="fr-FR" sz="2400" dirty="0"/>
              <a:t>Cutané</a:t>
            </a:r>
          </a:p>
          <a:p>
            <a:pPr marL="269875" lvl="7" indent="-269875">
              <a:tabLst>
                <a:tab pos="3321050" algn="l"/>
              </a:tabLst>
            </a:pPr>
            <a:r>
              <a:rPr lang="fr-FR" sz="2800" dirty="0"/>
              <a:t>Outils pour la prévention et le contrôle du risque infectieux (PCI)</a:t>
            </a:r>
          </a:p>
          <a:p>
            <a:pPr marL="269875" lvl="7" indent="-269875">
              <a:tabLst>
                <a:tab pos="3321050" algn="l"/>
              </a:tabLst>
            </a:pPr>
            <a:r>
              <a:rPr lang="fr-FR" sz="2800" dirty="0"/>
              <a:t>Outils régionaux.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6B4A45-4366-4757-8D29-86F64F50CF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4C1553-C637-4C28-B793-E6B844934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0BAEE9-0055-F070-F39F-ED482EE317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400" y="0"/>
            <a:ext cx="2260600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10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54D5B5-B960-4DE2-A0DC-F1E2696E9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953" y="65315"/>
            <a:ext cx="9117563" cy="552353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solidFill>
                  <a:srgbClr val="9AC726"/>
                </a:solidFill>
              </a:rPr>
              <a:t>Dans chaque rubrique, des outils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08D7EB-39B1-40B8-BA9D-D78DCBAAA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57" y="812677"/>
            <a:ext cx="10515600" cy="2326497"/>
          </a:xfrm>
        </p:spPr>
        <p:txBody>
          <a:bodyPr>
            <a:normAutofit lnSpcReduction="10000"/>
          </a:bodyPr>
          <a:lstStyle/>
          <a:p>
            <a:r>
              <a:rPr lang="fr-FR" b="1" dirty="0"/>
              <a:t>Modifiables </a:t>
            </a:r>
          </a:p>
          <a:p>
            <a:r>
              <a:rPr lang="fr-FR" b="1" dirty="0"/>
              <a:t>Public cible indentifiable </a:t>
            </a:r>
          </a:p>
          <a:p>
            <a:r>
              <a:rPr lang="fr-FR" b="1" dirty="0"/>
              <a:t>Choix limité pertinent</a:t>
            </a:r>
          </a:p>
          <a:p>
            <a:r>
              <a:rPr lang="fr-FR" b="1" dirty="0"/>
              <a:t>Variés</a:t>
            </a:r>
            <a:r>
              <a:rPr lang="fr-FR" dirty="0"/>
              <a:t> : quiz, vidéos, affichettes, documents, check </a:t>
            </a:r>
            <a:r>
              <a:rPr lang="fr-FR" dirty="0" err="1"/>
              <a:t>list</a:t>
            </a:r>
            <a:r>
              <a:rPr lang="fr-FR" dirty="0"/>
              <a:t> pour para médicaux…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FC5EA6-16D4-4B38-AF9D-14089EB9EA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2EA7E0-E8AA-48DF-970D-ABAB4B41F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6C0A366-38D5-4342-96FF-18ED8A76D0B1}"/>
              </a:ext>
            </a:extLst>
          </p:cNvPr>
          <p:cNvSpPr txBox="1"/>
          <p:nvPr/>
        </p:nvSpPr>
        <p:spPr>
          <a:xfrm>
            <a:off x="2939142" y="2894016"/>
            <a:ext cx="5243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9AC726"/>
                </a:solidFill>
                <a:latin typeface="+mj-lt"/>
              </a:rPr>
              <a:t>Buts des outils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075A13-40F6-4152-B5F9-2BBF7D7665C4}"/>
              </a:ext>
            </a:extLst>
          </p:cNvPr>
          <p:cNvSpPr txBox="1"/>
          <p:nvPr/>
        </p:nvSpPr>
        <p:spPr>
          <a:xfrm>
            <a:off x="146957" y="3671596"/>
            <a:ext cx="118980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b="1" dirty="0"/>
              <a:t>S’approprier </a:t>
            </a:r>
            <a:r>
              <a:rPr lang="fr-FR" sz="2800" dirty="0"/>
              <a:t>les contenus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b="1" dirty="0"/>
              <a:t>Partager et communiquer </a:t>
            </a:r>
            <a:r>
              <a:rPr lang="fr-FR" sz="2800" dirty="0"/>
              <a:t>entre EMA, EMH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b="1" dirty="0"/>
              <a:t>Définir des plans d’action </a:t>
            </a:r>
            <a:r>
              <a:rPr lang="fr-FR" sz="2800" dirty="0"/>
              <a:t>(problèmes locaux, messages nationaux à promouvoir)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b="1" dirty="0"/>
              <a:t>Créer une dynamique d’échange </a:t>
            </a:r>
            <a:r>
              <a:rPr lang="fr-FR" sz="2800" dirty="0"/>
              <a:t>entre structures d’appui et acteurs de terrain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84C7634-A385-E479-0F7D-DB0C4E212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400" y="0"/>
            <a:ext cx="2260600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21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FE658F-E9E3-47B4-8A9B-F6DDD63A0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07" y="94538"/>
            <a:ext cx="11702143" cy="6612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>
                <a:solidFill>
                  <a:srgbClr val="9AC726"/>
                </a:solidFill>
              </a:rPr>
              <a:t>Exemple d’outils par rubrique (utilisables en ESMS et structures du handicap)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4A9678-992E-4A32-9C12-E94B483EC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007" y="1303594"/>
            <a:ext cx="4087585" cy="1468081"/>
          </a:xfrm>
        </p:spPr>
        <p:txBody>
          <a:bodyPr>
            <a:normAutofit fontScale="92500"/>
          </a:bodyPr>
          <a:lstStyle/>
          <a:p>
            <a:r>
              <a:rPr lang="fr-FR" sz="2400" b="1" dirty="0"/>
              <a:t>Motiver</a:t>
            </a:r>
            <a:r>
              <a:rPr lang="fr-FR" sz="2400" dirty="0"/>
              <a:t> les troupes</a:t>
            </a:r>
          </a:p>
          <a:p>
            <a:r>
              <a:rPr lang="fr-FR" sz="2400" b="1" dirty="0"/>
              <a:t>Tableaux de bord</a:t>
            </a:r>
            <a:r>
              <a:rPr lang="fr-FR" sz="2400" dirty="0"/>
              <a:t> des réunions</a:t>
            </a:r>
          </a:p>
          <a:p>
            <a:r>
              <a:rPr lang="fr-FR" sz="2400" b="1" dirty="0"/>
              <a:t>Courriers types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86CA0D-3B6E-4B05-8C24-C97F2834E719}"/>
              </a:ext>
            </a:extLst>
          </p:cNvPr>
          <p:cNvSpPr txBox="1"/>
          <p:nvPr/>
        </p:nvSpPr>
        <p:spPr>
          <a:xfrm>
            <a:off x="1175657" y="898997"/>
            <a:ext cx="26498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OUTILS STRATÉGIQUES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F6565F-6BDC-4EA5-A1D6-95CBBF772699}"/>
              </a:ext>
            </a:extLst>
          </p:cNvPr>
          <p:cNvSpPr txBox="1"/>
          <p:nvPr/>
        </p:nvSpPr>
        <p:spPr>
          <a:xfrm>
            <a:off x="7558573" y="967385"/>
            <a:ext cx="2565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OUTILS RÉGIONAUX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6398ED-FD93-4A85-8F05-D0ABD1B83108}"/>
              </a:ext>
            </a:extLst>
          </p:cNvPr>
          <p:cNvSpPr txBox="1"/>
          <p:nvPr/>
        </p:nvSpPr>
        <p:spPr>
          <a:xfrm>
            <a:off x="4965439" y="1425631"/>
            <a:ext cx="7226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dirty="0"/>
              <a:t>Identification des contacts </a:t>
            </a:r>
            <a:r>
              <a:rPr lang="fr-FR" sz="2200" dirty="0"/>
              <a:t>(</a:t>
            </a:r>
            <a:r>
              <a:rPr lang="fr-FR" sz="2200" dirty="0" err="1"/>
              <a:t>CRAtb</a:t>
            </a:r>
            <a:r>
              <a:rPr lang="fr-FR" sz="2200" dirty="0"/>
              <a:t>, </a:t>
            </a:r>
            <a:r>
              <a:rPr lang="fr-FR" sz="2200" dirty="0" err="1"/>
              <a:t>Cpias</a:t>
            </a:r>
            <a:r>
              <a:rPr lang="fr-FR" sz="2200" dirty="0"/>
              <a:t>, EMA, EMH, EOH)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dirty="0"/>
              <a:t>Actualités et outils </a:t>
            </a:r>
            <a:r>
              <a:rPr lang="fr-FR" sz="2200" dirty="0"/>
              <a:t>propres aux territoires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1F36B7-1926-40DD-80A9-DDD7777861BA}"/>
              </a:ext>
            </a:extLst>
          </p:cNvPr>
          <p:cNvSpPr txBox="1"/>
          <p:nvPr/>
        </p:nvSpPr>
        <p:spPr>
          <a:xfrm>
            <a:off x="288470" y="3465899"/>
            <a:ext cx="4152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AIDE À L’ADMINISTRATION DES ATB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EAF08A-117A-4DBC-B34A-55F3D401B715}"/>
              </a:ext>
            </a:extLst>
          </p:cNvPr>
          <p:cNvSpPr txBox="1"/>
          <p:nvPr/>
        </p:nvSpPr>
        <p:spPr>
          <a:xfrm>
            <a:off x="110413" y="4009226"/>
            <a:ext cx="53666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dirty="0"/>
              <a:t>Disponibilité</a:t>
            </a:r>
            <a:r>
              <a:rPr lang="fr-FR" sz="2200" dirty="0"/>
              <a:t> 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dirty="0"/>
              <a:t>Interactions</a:t>
            </a:r>
            <a:r>
              <a:rPr lang="fr-FR" sz="2200" dirty="0"/>
              <a:t> (Thériaque)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dirty="0"/>
              <a:t>Terrain </a:t>
            </a:r>
            <a:r>
              <a:rPr lang="fr-FR" sz="2200" dirty="0"/>
              <a:t>(insuffisance rénale, obésité…)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dirty="0"/>
              <a:t>Ecrasables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dirty="0"/>
              <a:t>Voies d’administration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2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A86FF6-0AB2-48CA-B3DA-67C7112C4AB3}"/>
              </a:ext>
            </a:extLst>
          </p:cNvPr>
          <p:cNvSpPr txBox="1"/>
          <p:nvPr/>
        </p:nvSpPr>
        <p:spPr>
          <a:xfrm>
            <a:off x="7053942" y="3429000"/>
            <a:ext cx="4385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PREVENTION DU RISQUE INFECTIEUX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6CDB56-480A-43EF-80CC-736498521591}"/>
              </a:ext>
            </a:extLst>
          </p:cNvPr>
          <p:cNvSpPr txBox="1"/>
          <p:nvPr/>
        </p:nvSpPr>
        <p:spPr>
          <a:xfrm>
            <a:off x="6204078" y="4009226"/>
            <a:ext cx="567379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dirty="0"/>
              <a:t>Prévention du risque infectieux </a:t>
            </a:r>
            <a:r>
              <a:rPr lang="fr-FR" sz="2200" dirty="0"/>
              <a:t>: sites de référence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dirty="0"/>
              <a:t>BUA</a:t>
            </a:r>
            <a:r>
              <a:rPr lang="fr-FR" sz="2200" dirty="0"/>
              <a:t> : sites de référence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dirty="0"/>
              <a:t>Professionnels des ESMS/structures du handicap </a:t>
            </a:r>
            <a:r>
              <a:rPr lang="fr-FR" sz="2200" dirty="0"/>
              <a:t>: protocoles d’hygiène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BABF711-4D05-48B2-B14F-D56CF7E0C7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4E347A-3B4C-4388-8D00-74B106350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0CBCD-D1EF-4DDF-B17B-3DB689C9E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698" y="82388"/>
            <a:ext cx="10515600" cy="483961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>
                <a:solidFill>
                  <a:srgbClr val="9AC726"/>
                </a:solidFill>
              </a:rPr>
              <a:t>Outils par organes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D69A46-31BD-4D9A-BB63-B07E44016DC4}"/>
              </a:ext>
            </a:extLst>
          </p:cNvPr>
          <p:cNvSpPr txBox="1"/>
          <p:nvPr/>
        </p:nvSpPr>
        <p:spPr>
          <a:xfrm>
            <a:off x="1968759" y="649031"/>
            <a:ext cx="2026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URINAIRE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D2A22D-BF06-4A7B-A42A-D4EC7D273DE7}"/>
              </a:ext>
            </a:extLst>
          </p:cNvPr>
          <p:cNvSpPr txBox="1"/>
          <p:nvPr/>
        </p:nvSpPr>
        <p:spPr>
          <a:xfrm>
            <a:off x="8380445" y="646599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RESPIRATOIRE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937FC5-0F6E-47B5-A925-E2F0DF1321AE}"/>
              </a:ext>
            </a:extLst>
          </p:cNvPr>
          <p:cNvSpPr txBox="1"/>
          <p:nvPr/>
        </p:nvSpPr>
        <p:spPr>
          <a:xfrm>
            <a:off x="6596743" y="966459"/>
            <a:ext cx="52142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Contexte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Quiz, vidéos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Vaccination en EHPAD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Prévention pneumopathie d’inhalation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Prévention, diagnostic des autres infections respiratoires aigües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Grille de réévaluation des ATB des pneumopathies aigües (IDE)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Sensibilisation des usagers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C14E2D-B6AD-4DA8-AB89-0837373F2D94}"/>
              </a:ext>
            </a:extLst>
          </p:cNvPr>
          <p:cNvSpPr txBox="1"/>
          <p:nvPr/>
        </p:nvSpPr>
        <p:spPr>
          <a:xfrm>
            <a:off x="1791478" y="3551782"/>
            <a:ext cx="2090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DENTAIRE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93B59A7-3D7C-4F46-BAB3-466AD214A177}"/>
              </a:ext>
            </a:extLst>
          </p:cNvPr>
          <p:cNvSpPr txBox="1"/>
          <p:nvPr/>
        </p:nvSpPr>
        <p:spPr>
          <a:xfrm>
            <a:off x="269034" y="4067784"/>
            <a:ext cx="53262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Contexte / boîte à outils PRIMO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Connaissances de base : bouche, prothèses…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Sensibilisation des soignants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Évaluation BD d’un résidant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Réalisation de soins BD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Prise en charge des principales pathologies BD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Sensibilisation des usagers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Memodento</a:t>
            </a:r>
            <a:r>
              <a:rPr lang="fr-FR" dirty="0"/>
              <a:t> (gestion de l’urgence dentaire en médecine générale et officine)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6D7CF3-D7FC-44DE-B686-502C3A2B4372}"/>
              </a:ext>
            </a:extLst>
          </p:cNvPr>
          <p:cNvSpPr txBox="1"/>
          <p:nvPr/>
        </p:nvSpPr>
        <p:spPr>
          <a:xfrm>
            <a:off x="7875036" y="3551782"/>
            <a:ext cx="3032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CUTANÉ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FD48AB2-78F2-46E8-BAC5-5DE759EE49B9}"/>
              </a:ext>
            </a:extLst>
          </p:cNvPr>
          <p:cNvSpPr txBox="1"/>
          <p:nvPr/>
        </p:nvSpPr>
        <p:spPr>
          <a:xfrm>
            <a:off x="6596743" y="3960782"/>
            <a:ext cx="47119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Contexte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Diagnostic des infections cutanées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Traitements (messages clés, plaies chroniques)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Médicaments retardant la cicatrisation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73DB89-9A66-4FF6-8D50-341A12939207}"/>
              </a:ext>
            </a:extLst>
          </p:cNvPr>
          <p:cNvSpPr txBox="1"/>
          <p:nvPr/>
        </p:nvSpPr>
        <p:spPr>
          <a:xfrm>
            <a:off x="7875036" y="5745167"/>
            <a:ext cx="1483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DIGESTIF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609DF7-3560-4B74-A642-00B43366E51B}"/>
              </a:ext>
            </a:extLst>
          </p:cNvPr>
          <p:cNvSpPr txBox="1"/>
          <p:nvPr/>
        </p:nvSpPr>
        <p:spPr>
          <a:xfrm>
            <a:off x="6568749" y="6026735"/>
            <a:ext cx="2836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À venir…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2105911-88FE-4416-B90A-5095D1EEC1AC}"/>
              </a:ext>
            </a:extLst>
          </p:cNvPr>
          <p:cNvSpPr txBox="1"/>
          <p:nvPr/>
        </p:nvSpPr>
        <p:spPr>
          <a:xfrm>
            <a:off x="318796" y="969111"/>
            <a:ext cx="46279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Contexte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Quiz, vidéos, cas cliniques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Indication et réalisation des prélèvements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BU/colonisation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Diagnostic et prise en charge des infections urinaires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Gestion des dispositifs invasifs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Sensibilisation des usagers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2EB93DC-84B5-4849-85CC-242711B9DF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070" y="6308782"/>
            <a:ext cx="1541930" cy="4568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53C88C-563C-4C80-921C-2743F4452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54" y="6308782"/>
            <a:ext cx="434683" cy="4844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6C6437-C577-2EBF-045C-DDC2DCD1A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2528" y="0"/>
            <a:ext cx="1109472" cy="120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4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7680" y="347218"/>
            <a:ext cx="3195497" cy="95864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87680" y="1501064"/>
            <a:ext cx="11216640" cy="42672"/>
          </a:xfrm>
          <a:prstGeom prst="rect">
            <a:avLst/>
          </a:prstGeom>
          <a:solidFill>
            <a:srgbClr val="064690"/>
          </a:solidFill>
          <a:ln w="12700">
            <a:solidFill>
              <a:srgbClr val="06469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87680" y="1560800"/>
            <a:ext cx="11216640" cy="3048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87680" y="1950720"/>
            <a:ext cx="1121664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67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outils de BUA coup de cœur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67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Mobilisables pour la semaine de lutte contre antibiorésistance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267" b="1" dirty="0">
              <a:solidFill>
                <a:srgbClr val="06469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94C0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ville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267" b="1" i="0" u="none" strike="noStrike" kern="1200" cap="none" spc="0" normalizeH="0" baseline="0" noProof="0" dirty="0">
              <a:ln>
                <a:noFill/>
              </a:ln>
              <a:solidFill>
                <a:srgbClr val="06469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487680" y="2831704"/>
            <a:ext cx="1121664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667" b="0" i="0" u="none" strike="noStrike" kern="1200" cap="none" spc="0" normalizeH="0" baseline="0" noProof="0" dirty="0">
              <a:ln>
                <a:noFill/>
              </a:ln>
              <a:solidFill>
                <a:srgbClr val="94C02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0" y="6644640"/>
            <a:ext cx="12192000" cy="36576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7680" y="6364224"/>
            <a:ext cx="1121664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 dirty="0">
                <a:ln>
                  <a:noFill/>
                </a:ln>
                <a:solidFill>
                  <a:srgbClr val="8A93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www.cratb-bfc.fr</a:t>
            </a:r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E2F8E9-2F5C-4A48-9E83-5463C44C0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7404" y="238726"/>
            <a:ext cx="995833" cy="110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28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DDBBFCC-61B3-4F22-AC25-0CA049C6C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9" b="11364"/>
          <a:stretch/>
        </p:blipFill>
        <p:spPr>
          <a:xfrm>
            <a:off x="1662508" y="0"/>
            <a:ext cx="10529492" cy="90033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4DB544-3DE9-46E0-BD53-D44C159331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24" b="6316"/>
          <a:stretch/>
        </p:blipFill>
        <p:spPr>
          <a:xfrm>
            <a:off x="3914434" y="900332"/>
            <a:ext cx="8235884" cy="51367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12A0320-7996-4EDA-B93B-7DF2617866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BAF572-5A05-4CDA-89CF-5487AA683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3D73B66-632E-4054-8E47-97E24082BF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" y="111982"/>
            <a:ext cx="1657581" cy="67636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337A398-2072-4CB5-9919-A0045C1FF228}"/>
              </a:ext>
            </a:extLst>
          </p:cNvPr>
          <p:cNvSpPr txBox="1"/>
          <p:nvPr/>
        </p:nvSpPr>
        <p:spPr>
          <a:xfrm>
            <a:off x="4169048" y="4598793"/>
            <a:ext cx="2575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9AC726"/>
                </a:solidFill>
              </a:rPr>
              <a:t>Données par GHT prochainement disponibles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7B50A5-738C-49B6-B4EC-4359930E730F}"/>
              </a:ext>
            </a:extLst>
          </p:cNvPr>
          <p:cNvSpPr txBox="1"/>
          <p:nvPr/>
        </p:nvSpPr>
        <p:spPr>
          <a:xfrm>
            <a:off x="0" y="741253"/>
            <a:ext cx="387275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Objectifs et Fonctionnalités</a:t>
            </a:r>
          </a:p>
          <a:p>
            <a:r>
              <a:rPr lang="fr-FR" dirty="0"/>
              <a:t>Bon usage des antibiotiques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Centralise les indicateurs clés de consommation en ville et en EHPAD (hors pharmacie à usage intérieur).</a:t>
            </a:r>
          </a:p>
          <a:p>
            <a:r>
              <a:rPr lang="fr-FR" dirty="0"/>
              <a:t>Visualisation cartographique et graphique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Offre des tableaux, graphiques et cartes pour comparer les données.</a:t>
            </a:r>
          </a:p>
          <a:p>
            <a:r>
              <a:rPr lang="fr-FR" dirty="0"/>
              <a:t>Échelles géographiques variées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Permet une analyse à l'échelle nationale, régionale, départementale,.</a:t>
            </a:r>
          </a:p>
          <a:p>
            <a:r>
              <a:rPr lang="fr-FR" dirty="0"/>
              <a:t>Aide à la décision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Facilite le pilotage des actions de prévention contre l'antibiorésistance pour les acteurs de santé</a:t>
            </a:r>
          </a:p>
        </p:txBody>
      </p:sp>
      <p:pic>
        <p:nvPicPr>
          <p:cNvPr id="11" name="QR " descr="QR code : 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1360" y="5989320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23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A60F4A4-CA64-47F8-8C2C-E4930F917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064690"/>
                </a:solidFill>
              </a:rPr>
              <a:t>Les outils locaux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C592D0-2B00-4D6F-995B-F57F996A1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3696"/>
            <a:ext cx="2807310" cy="58539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13494F-CAA4-45CC-BB22-C0289AAD2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429" y="234390"/>
            <a:ext cx="2807310" cy="610509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1" name="QR cratb-bfc.fr" descr="QR code : site du CRAtb BFC (cratb-bfc.fr)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4287" y="2651760"/>
            <a:ext cx="2103120" cy="2103120"/>
          </a:xfrm>
          <a:prstGeom prst="rect">
            <a:avLst/>
          </a:prstGeom>
        </p:spPr>
      </p:pic>
      <p:sp>
        <p:nvSpPr>
          <p:cNvPr id="22" name="Label QR site CRAtb"/>
          <p:cNvSpPr txBox="1"/>
          <p:nvPr/>
        </p:nvSpPr>
        <p:spPr>
          <a:xfrm>
            <a:off x="3840480" y="4846320"/>
            <a:ext cx="4507992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0B3D91"/>
                </a:solidFill>
                <a:latin typeface="Calibri"/>
              </a:rPr>
              <a:t>Tous nos outils sur le site du CRAtb</a:t>
            </a:r>
          </a:p>
          <a:p>
            <a:pPr algn="ctr"/>
            <a:r>
              <a:rPr sz="1600" b="0">
                <a:solidFill>
                  <a:srgbClr val="0B3D91"/>
                </a:solidFill>
                <a:latin typeface="Calibri"/>
              </a:rPr>
              <a:t>cratb-bfc.fr</a:t>
            </a:r>
          </a:p>
        </p:txBody>
      </p:sp>
    </p:spTree>
    <p:extLst>
      <p:ext uri="{BB962C8B-B14F-4D97-AF65-F5344CB8AC3E}">
        <p14:creationId xmlns:p14="http://schemas.microsoft.com/office/powerpoint/2010/main" val="412086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09075">
            <a:off x="971140" y="1434338"/>
            <a:ext cx="4706007" cy="3086531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6172201"/>
            <a:ext cx="12192000" cy="705663"/>
            <a:chOff x="0" y="0"/>
            <a:chExt cx="4816593" cy="2787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8781"/>
            </a:xfrm>
            <a:custGeom>
              <a:avLst/>
              <a:gdLst/>
              <a:ahLst/>
              <a:cxnLst/>
              <a:rect l="l" t="t" r="r" b="b"/>
              <a:pathLst>
                <a:path w="4816592" h="278781">
                  <a:moveTo>
                    <a:pt x="0" y="0"/>
                  </a:moveTo>
                  <a:lnTo>
                    <a:pt x="4816592" y="0"/>
                  </a:lnTo>
                  <a:lnTo>
                    <a:pt x="4816592" y="278781"/>
                  </a:lnTo>
                  <a:lnTo>
                    <a:pt x="0" y="278781"/>
                  </a:lnTo>
                  <a:close/>
                </a:path>
              </a:pathLst>
            </a:custGeom>
            <a:solidFill>
              <a:srgbClr val="E9E6E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6450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0" y="0"/>
            <a:ext cx="103570" cy="6172200"/>
            <a:chOff x="0" y="0"/>
            <a:chExt cx="40916" cy="2438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916" cy="2438400"/>
            </a:xfrm>
            <a:custGeom>
              <a:avLst/>
              <a:gdLst/>
              <a:ahLst/>
              <a:cxnLst/>
              <a:rect l="l" t="t" r="r" b="b"/>
              <a:pathLst>
                <a:path w="40916" h="2438400">
                  <a:moveTo>
                    <a:pt x="0" y="0"/>
                  </a:moveTo>
                  <a:lnTo>
                    <a:pt x="40916" y="0"/>
                  </a:lnTo>
                  <a:lnTo>
                    <a:pt x="40916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E9E6E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40916" cy="25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8" name="Freeform 8"/>
          <p:cNvSpPr/>
          <p:nvPr/>
        </p:nvSpPr>
        <p:spPr>
          <a:xfrm>
            <a:off x="5887267" y="-23779"/>
            <a:ext cx="6304733" cy="5477885"/>
          </a:xfrm>
          <a:custGeom>
            <a:avLst/>
            <a:gdLst/>
            <a:ahLst/>
            <a:cxnLst/>
            <a:rect l="l" t="t" r="r" b="b"/>
            <a:pathLst>
              <a:path w="9457102" h="8743950">
                <a:moveTo>
                  <a:pt x="0" y="0"/>
                </a:moveTo>
                <a:lnTo>
                  <a:pt x="9457102" y="0"/>
                </a:lnTo>
                <a:lnTo>
                  <a:pt x="9457102" y="8743950"/>
                </a:lnTo>
                <a:lnTo>
                  <a:pt x="0" y="8743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22" r="-922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11" name="Freeform 6"/>
          <p:cNvSpPr/>
          <p:nvPr/>
        </p:nvSpPr>
        <p:spPr>
          <a:xfrm>
            <a:off x="27433" y="4426625"/>
            <a:ext cx="1879600" cy="1752600"/>
          </a:xfrm>
          <a:custGeom>
            <a:avLst/>
            <a:gdLst/>
            <a:ahLst/>
            <a:cxnLst/>
            <a:rect l="l" t="t" r="r" b="b"/>
            <a:pathLst>
              <a:path w="3585163" h="3729689">
                <a:moveTo>
                  <a:pt x="0" y="0"/>
                </a:moveTo>
                <a:lnTo>
                  <a:pt x="3585163" y="0"/>
                </a:lnTo>
                <a:lnTo>
                  <a:pt x="3585163" y="3729689"/>
                </a:lnTo>
                <a:lnTo>
                  <a:pt x="0" y="37296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226" y="48198"/>
            <a:ext cx="3657600" cy="109533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FBEA1E0-8292-4850-8686-BCC2E41123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9B4D69-7139-4608-858F-75CDF5A96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C02C05-CAE0-4522-A495-B1581D419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1"/>
            <a:ext cx="5410023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DBF85D-78E4-4FCF-8007-45458E8A9A57}"/>
              </a:ext>
            </a:extLst>
          </p:cNvPr>
          <p:cNvSpPr txBox="1"/>
          <p:nvPr/>
        </p:nvSpPr>
        <p:spPr>
          <a:xfrm>
            <a:off x="349624" y="692061"/>
            <a:ext cx="4760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64690"/>
                </a:solidFill>
              </a:rPr>
              <a:t>Du côté biologie </a:t>
            </a:r>
          </a:p>
        </p:txBody>
      </p:sp>
      <p:pic>
        <p:nvPicPr>
          <p:cNvPr id="10" name="QR Antibiogramme ciblé (PDF)" descr="QR code : Antibiogramme ciblé (PDF)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2011680"/>
            <a:ext cx="1371600" cy="1371600"/>
          </a:xfrm>
          <a:prstGeom prst="rect">
            <a:avLst/>
          </a:prstGeom>
        </p:spPr>
      </p:pic>
      <p:sp>
        <p:nvSpPr>
          <p:cNvPr id="11" name="Label QR Antibiogramme ciblé (PDF)"/>
          <p:cNvSpPr txBox="1"/>
          <p:nvPr/>
        </p:nvSpPr>
        <p:spPr>
          <a:xfrm>
            <a:off x="2103120" y="2514600"/>
            <a:ext cx="34747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Antibiogramme ciblé (PDF)</a:t>
            </a:r>
          </a:p>
        </p:txBody>
      </p:sp>
    </p:spTree>
    <p:extLst>
      <p:ext uri="{BB962C8B-B14F-4D97-AF65-F5344CB8AC3E}">
        <p14:creationId xmlns:p14="http://schemas.microsoft.com/office/powerpoint/2010/main" val="4043044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FBEA1E0-8292-4850-8686-BCC2E41123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59B4D69-7139-4608-858F-75CDF5A96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DBF85D-78E4-4FCF-8007-45458E8A9A57}"/>
              </a:ext>
            </a:extLst>
          </p:cNvPr>
          <p:cNvSpPr txBox="1"/>
          <p:nvPr/>
        </p:nvSpPr>
        <p:spPr>
          <a:xfrm>
            <a:off x="483736" y="535857"/>
            <a:ext cx="4760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64690"/>
                </a:solidFill>
              </a:rPr>
              <a:t>Du côté officine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C8F254-98AB-D9C8-9987-F362CEFA0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310" y="84906"/>
            <a:ext cx="5264066" cy="23726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745510-FF98-FBE6-E1D2-8793043078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859" y="2729621"/>
            <a:ext cx="5394517" cy="23726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26732B-FF8C-E927-2F8A-76A54E8D79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4" y="1412312"/>
            <a:ext cx="5414770" cy="20776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CD5325B-521A-ABD9-D53F-C5AE0A5A50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4" y="3551878"/>
            <a:ext cx="5307464" cy="2391506"/>
          </a:xfrm>
          <a:prstGeom prst="rect">
            <a:avLst/>
          </a:prstGeom>
        </p:spPr>
      </p:pic>
      <p:pic>
        <p:nvPicPr>
          <p:cNvPr id="17" name="QR TROD angine / cystite (ARS BFC)" descr="QR code : TROD angine / cystite (ARS BFC)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3360" y="6108192"/>
            <a:ext cx="685800" cy="685800"/>
          </a:xfrm>
          <a:prstGeom prst="rect">
            <a:avLst/>
          </a:prstGeom>
        </p:spPr>
      </p:pic>
      <p:sp>
        <p:nvSpPr>
          <p:cNvPr id="18" name="Label QR TROD angine / cystite (ARS BFC)"/>
          <p:cNvSpPr txBox="1"/>
          <p:nvPr/>
        </p:nvSpPr>
        <p:spPr>
          <a:xfrm>
            <a:off x="4800600" y="6268212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TROD angine / cystite (ARS BFC)</a:t>
            </a:r>
          </a:p>
        </p:txBody>
      </p:sp>
    </p:spTree>
    <p:extLst>
      <p:ext uri="{BB962C8B-B14F-4D97-AF65-F5344CB8AC3E}">
        <p14:creationId xmlns:p14="http://schemas.microsoft.com/office/powerpoint/2010/main" val="3203066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FBD943-3468-40A4-BB8B-F777E7400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965" y="0"/>
            <a:ext cx="105156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64690"/>
                </a:solidFill>
              </a:rPr>
              <a:t>Du côté odontologie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314ACC-CBBC-4971-9098-6AFB7311C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515162"/>
            <a:ext cx="5006788" cy="43209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1800" dirty="0"/>
              <a:t>Outil numérique développé par la mission PRIMO / </a:t>
            </a:r>
            <a:r>
              <a:rPr lang="fr-FR" sz="1800" dirty="0" err="1"/>
              <a:t>RéPIA</a:t>
            </a:r>
            <a:r>
              <a:rPr lang="fr-FR" sz="1800" dirty="0"/>
              <a:t> </a:t>
            </a:r>
          </a:p>
          <a:p>
            <a:pPr marL="0" indent="0">
              <a:buNone/>
            </a:pPr>
            <a:r>
              <a:rPr lang="fr-FR" sz="1800" dirty="0"/>
              <a:t>Destiné aux professionnels de santé de premier recours : médecins généralistes et pharmaciens </a:t>
            </a:r>
          </a:p>
          <a:p>
            <a:pPr marL="0" indent="0">
              <a:buNone/>
            </a:pPr>
            <a:r>
              <a:rPr lang="fr-FR" sz="1800" dirty="0"/>
              <a:t>Aide à l’évaluation et à la prise en charge des urgences bucco-dentaires </a:t>
            </a:r>
          </a:p>
          <a:p>
            <a:pPr marL="0" indent="0">
              <a:buNone/>
            </a:pPr>
            <a:r>
              <a:rPr lang="fr-FR" sz="1800" dirty="0"/>
              <a:t>Permet de déterminer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la conduite à tenir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quand orienter vers un chirurgien-dentiste et avec quel degré d’urgence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si une antibiothérapie est indiquée ou non </a:t>
            </a:r>
          </a:p>
          <a:p>
            <a:pPr marL="0" indent="0">
              <a:buNone/>
            </a:pPr>
            <a:r>
              <a:rPr lang="fr-FR" sz="1800" dirty="0"/>
              <a:t>Propose des arbres décisionnels simples et pratiques </a:t>
            </a:r>
          </a:p>
          <a:p>
            <a:pPr marL="0" indent="0">
              <a:buNone/>
            </a:pPr>
            <a:r>
              <a:rPr lang="fr-FR" sz="1800" dirty="0"/>
              <a:t>Comprend des vidéos d’examen clinique pour accompagner la démarche </a:t>
            </a:r>
          </a:p>
          <a:p>
            <a:pPr marL="0" indent="0">
              <a:buNone/>
            </a:pPr>
            <a:r>
              <a:rPr lang="fr-FR" sz="1800" dirty="0"/>
              <a:t>Donne accès à des ressources complémentaires, notamment en traumatologie dentaire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666C40-E598-4CF2-B653-AB214023C2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8FA148-C821-4D8E-A844-1976E0504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CC66AD-51EB-4738-A7EA-2DF2F126A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988" y="1453623"/>
            <a:ext cx="7109012" cy="4481012"/>
          </a:xfrm>
          <a:prstGeom prst="rect">
            <a:avLst/>
          </a:prstGeom>
        </p:spPr>
      </p:pic>
      <p:pic>
        <p:nvPicPr>
          <p:cNvPr id="8" name="QR MémoDento" descr="QR code : MémoDento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6160" y="5897880"/>
            <a:ext cx="777240" cy="777240"/>
          </a:xfrm>
          <a:prstGeom prst="rect">
            <a:avLst/>
          </a:prstGeom>
        </p:spPr>
      </p:pic>
      <p:sp>
        <p:nvSpPr>
          <p:cNvPr id="9" name="Label QR MémoDento"/>
          <p:cNvSpPr txBox="1"/>
          <p:nvPr/>
        </p:nvSpPr>
        <p:spPr>
          <a:xfrm>
            <a:off x="4434840" y="610362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MémoDento</a:t>
            </a:r>
          </a:p>
        </p:txBody>
      </p:sp>
    </p:spTree>
    <p:extLst>
      <p:ext uri="{BB962C8B-B14F-4D97-AF65-F5344CB8AC3E}">
        <p14:creationId xmlns:p14="http://schemas.microsoft.com/office/powerpoint/2010/main" val="1468964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1A3443-A7EE-4B20-BB92-9407833E1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0940"/>
            <a:ext cx="10515600" cy="1110752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64690"/>
                </a:solidFill>
              </a:rPr>
              <a:t>Ordonnance pour infection virale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A15895-E256-45DA-8558-F2D6820DD5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7A810A-E1BB-45B1-B35F-4458489E2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B81ED5-1280-41C7-878C-70DFDEC03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85" y="1036386"/>
            <a:ext cx="4715097" cy="51673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D1CA23-392E-4BC5-A487-6081E651D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403" y="1036386"/>
            <a:ext cx="4742683" cy="5167312"/>
          </a:xfrm>
          <a:prstGeom prst="rect">
            <a:avLst/>
          </a:prstGeom>
        </p:spPr>
      </p:pic>
      <p:pic>
        <p:nvPicPr>
          <p:cNvPr id="10" name="QR Fiches pratiques PRIMO" descr="QR code : Fiches pratiques PRIMO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7440" y="6217920"/>
            <a:ext cx="621792" cy="621792"/>
          </a:xfrm>
          <a:prstGeom prst="rect">
            <a:avLst/>
          </a:prstGeom>
        </p:spPr>
      </p:pic>
      <p:sp>
        <p:nvSpPr>
          <p:cNvPr id="11" name="Label QR Fiches pratiques PRIMO"/>
          <p:cNvSpPr txBox="1"/>
          <p:nvPr/>
        </p:nvSpPr>
        <p:spPr>
          <a:xfrm>
            <a:off x="3090672" y="6345936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Fiches pratiques PRIMO</a:t>
            </a:r>
          </a:p>
        </p:txBody>
      </p:sp>
    </p:spTree>
    <p:extLst>
      <p:ext uri="{BB962C8B-B14F-4D97-AF65-F5344CB8AC3E}">
        <p14:creationId xmlns:p14="http://schemas.microsoft.com/office/powerpoint/2010/main" val="39141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FCFD9E-CB45-4FCC-AE67-3E36E36DC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983" y="115976"/>
            <a:ext cx="10515600" cy="1051391"/>
          </a:xfrm>
        </p:spPr>
        <p:txBody>
          <a:bodyPr>
            <a:normAutofit/>
          </a:bodyPr>
          <a:lstStyle/>
          <a:p>
            <a:pPr algn="ctr"/>
            <a:r>
              <a:rPr lang="fr-FR" sz="4800" b="1" dirty="0">
                <a:solidFill>
                  <a:srgbClr val="064690"/>
                </a:solidFill>
              </a:rPr>
              <a:t>Pour aller plus loin en ville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215539-CDB3-499F-9A89-DF93501159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444"/>
          <a:stretch/>
        </p:blipFill>
        <p:spPr>
          <a:xfrm>
            <a:off x="3572257" y="1591017"/>
            <a:ext cx="5382410" cy="499894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EA1F51B-E081-4A80-904C-FEDE0B568C58}"/>
              </a:ext>
            </a:extLst>
          </p:cNvPr>
          <p:cNvSpPr txBox="1"/>
          <p:nvPr/>
        </p:nvSpPr>
        <p:spPr>
          <a:xfrm>
            <a:off x="4270248" y="1221685"/>
            <a:ext cx="3411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9AC726"/>
                </a:solidFill>
              </a:rPr>
              <a:t>Quizz et cas clinique PRIMO</a:t>
            </a:r>
          </a:p>
        </p:txBody>
      </p:sp>
      <p:pic>
        <p:nvPicPr>
          <p:cNvPr id="7" name="QR Quiz et cas cliniques PRIMO" descr="QR code : Quiz et cas cliniques PRIMO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194560"/>
            <a:ext cx="1463040" cy="1463040"/>
          </a:xfrm>
          <a:prstGeom prst="rect">
            <a:avLst/>
          </a:prstGeom>
        </p:spPr>
      </p:pic>
      <p:sp>
        <p:nvSpPr>
          <p:cNvPr id="8" name="Label QR Quiz et cas cliniques PRIMO"/>
          <p:cNvSpPr txBox="1"/>
          <p:nvPr/>
        </p:nvSpPr>
        <p:spPr>
          <a:xfrm>
            <a:off x="365760" y="3749039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B3D91"/>
                </a:solidFill>
                <a:latin typeface="Calibri"/>
              </a:rPr>
              <a:t>Quiz et cas cliniques PRIMO</a:t>
            </a:r>
          </a:p>
        </p:txBody>
      </p:sp>
    </p:spTree>
    <p:extLst>
      <p:ext uri="{BB962C8B-B14F-4D97-AF65-F5344CB8AC3E}">
        <p14:creationId xmlns:p14="http://schemas.microsoft.com/office/powerpoint/2010/main" val="2442527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120EA7-F337-4FC7-95E8-B60C0473C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663" y="527538"/>
            <a:ext cx="5144914" cy="3868616"/>
          </a:xfrm>
          <a:prstGeom prst="cloudCallout">
            <a:avLst>
              <a:gd name="adj1" fmla="val -28453"/>
              <a:gd name="adj2" fmla="val 79269"/>
            </a:avLst>
          </a:prstGeo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rgbClr val="9AC726"/>
                </a:solidFill>
              </a:rPr>
              <a:t>Save the date, prochain webinaire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24E760EE-4485-4759-ADF5-8CECD920FCA7}"/>
              </a:ext>
            </a:extLst>
          </p:cNvPr>
          <p:cNvSpPr txBox="1">
            <a:spLocks/>
          </p:cNvSpPr>
          <p:nvPr/>
        </p:nvSpPr>
        <p:spPr>
          <a:xfrm>
            <a:off x="697101" y="86758"/>
            <a:ext cx="6071564" cy="2082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solidFill>
                  <a:srgbClr val="064690"/>
                </a:solidFill>
              </a:rPr>
              <a:t>Votre avis nous intéresse!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AAF20C7-1804-288C-8682-8AFC705870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1135"/>
            <a:ext cx="1541930" cy="45686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FA9A51-BDBA-43FB-E2D9-B7F066C4B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599" y="6373564"/>
            <a:ext cx="434683" cy="48443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2D4046-71AF-4C69-ACF1-EAD3C55DF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852" y="1559529"/>
            <a:ext cx="4170485" cy="417048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56DC937-6B59-453B-988E-60546A4426FF}"/>
              </a:ext>
            </a:extLst>
          </p:cNvPr>
          <p:cNvSpPr/>
          <p:nvPr/>
        </p:nvSpPr>
        <p:spPr>
          <a:xfrm>
            <a:off x="6003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DE1B48-66DF-4A22-9ACC-D50A98BE036F}"/>
              </a:ext>
            </a:extLst>
          </p:cNvPr>
          <p:cNvSpPr txBox="1"/>
          <p:nvPr/>
        </p:nvSpPr>
        <p:spPr>
          <a:xfrm>
            <a:off x="5176093" y="6299591"/>
            <a:ext cx="552121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3600" b="1"/>
              <a:t>le 17 novembre</a:t>
            </a:r>
            <a:r>
              <a:rPr lang="fr-FR" sz="3600" b="1" dirty="0"/>
              <a:t> 2026 à 13H</a:t>
            </a:r>
            <a:endParaRPr lang="fr-FR" sz="3600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706767-7AC9-0DB3-C56E-4EB5C67AB143}"/>
              </a:ext>
            </a:extLst>
          </p:cNvPr>
          <p:cNvSpPr txBox="1"/>
          <p:nvPr/>
        </p:nvSpPr>
        <p:spPr>
          <a:xfrm>
            <a:off x="5924225" y="5693833"/>
            <a:ext cx="400945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"État des </a:t>
            </a:r>
            <a:r>
              <a:rPr lang="en-US" sz="2000" b="1" i="1" dirty="0" err="1">
                <a:solidFill>
                  <a:schemeClr val="accent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lieux</a:t>
            </a:r>
            <a:r>
              <a:rPr lang="en-US" sz="2000" b="1" i="1" dirty="0">
                <a:solidFill>
                  <a:schemeClr val="accent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de </a:t>
            </a:r>
            <a:r>
              <a:rPr lang="en-US" sz="2000" b="1" i="1" dirty="0" err="1">
                <a:solidFill>
                  <a:schemeClr val="accent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l'antibiorésistance</a:t>
            </a:r>
            <a:r>
              <a:rPr lang="en-US" sz="2000" b="1" i="1" dirty="0">
                <a:solidFill>
                  <a:schemeClr val="accent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</a:t>
            </a:r>
            <a:r>
              <a:rPr lang="en-US" sz="2000" b="1" i="1" dirty="0" err="1">
                <a:solidFill>
                  <a:schemeClr val="accent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en</a:t>
            </a:r>
            <a:r>
              <a:rPr lang="en-US" sz="2000" b="1" i="1" dirty="0">
                <a:solidFill>
                  <a:schemeClr val="accent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BFC 2025"</a:t>
            </a:r>
          </a:p>
        </p:txBody>
      </p:sp>
    </p:spTree>
    <p:extLst>
      <p:ext uri="{BB962C8B-B14F-4D97-AF65-F5344CB8AC3E}">
        <p14:creationId xmlns:p14="http://schemas.microsoft.com/office/powerpoint/2010/main" val="214276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719328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6720" y="341376"/>
            <a:ext cx="2560320" cy="76809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26720" y="1316736"/>
            <a:ext cx="6522720" cy="36576"/>
          </a:xfrm>
          <a:prstGeom prst="rect">
            <a:avLst/>
          </a:prstGeom>
          <a:solidFill>
            <a:srgbClr val="064690"/>
          </a:solidFill>
          <a:ln w="12700">
            <a:solidFill>
              <a:srgbClr val="06469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26720" y="1353312"/>
            <a:ext cx="6522720" cy="24384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26720" y="1560576"/>
            <a:ext cx="652272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Merci pour votre attention.</a:t>
            </a:r>
            <a:endParaRPr kumimoji="0" lang="en-US" sz="37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426720" y="3108960"/>
            <a:ext cx="652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1" u="none" strike="noStrike" kern="1200" cap="none" spc="0" normalizeH="0" baseline="0" noProof="0" dirty="0">
                <a:ln>
                  <a:noFill/>
                </a:ln>
                <a:solidFill>
                  <a:srgbClr val="21B9E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Avez-vous des questions ?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26720" y="4047745"/>
            <a:ext cx="6522720" cy="26823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26720" y="4194048"/>
            <a:ext cx="652272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Tél.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03.80.48.72.61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Mail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Centre.antibiotherapie.bfc@chu-dijon.fr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4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Web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https://cratb-bfc.fr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221287" y="45720"/>
            <a:ext cx="4998720" cy="6858000"/>
          </a:xfrm>
          <a:prstGeom prst="rect">
            <a:avLst/>
          </a:prstGeom>
          <a:solidFill>
            <a:srgbClr val="064690"/>
          </a:solidFill>
          <a:ln w="12700">
            <a:solidFill>
              <a:srgbClr val="064690"/>
            </a:solidFill>
            <a:prstDash val="solid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193280" y="0"/>
            <a:ext cx="48768" cy="685800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437120" y="-54613"/>
            <a:ext cx="4450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33" b="1" i="0" u="none" strike="noStrike" kern="0" cap="none" spc="13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Ressources</a:t>
            </a: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7362325" y="393593"/>
            <a:ext cx="4450080" cy="26823"/>
          </a:xfrm>
          <a:prstGeom prst="rect">
            <a:avLst/>
          </a:prstGeom>
          <a:solidFill>
            <a:srgbClr val="21B9EB"/>
          </a:solidFill>
          <a:ln w="12700">
            <a:solidFill>
              <a:srgbClr val="21B9E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872022" y="3944215"/>
            <a:ext cx="3986784" cy="3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92D05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REPIA PRIMO - Fiches pratiques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7888070" y="4371676"/>
            <a:ext cx="3986784" cy="325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[</a:t>
            </a:r>
            <a:r>
              <a:rPr lang="fr-FR" sz="1200" dirty="0">
                <a:solidFill>
                  <a:srgbClr val="92D05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DV-PRIMO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28007" y="6789498"/>
            <a:ext cx="12192000" cy="36576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EABA3E3C-E823-4EAD-B308-13CB1109AC9B}"/>
              </a:ext>
            </a:extLst>
          </p:cNvPr>
          <p:cNvSpPr/>
          <p:nvPr/>
        </p:nvSpPr>
        <p:spPr>
          <a:xfrm>
            <a:off x="7985760" y="2665603"/>
            <a:ext cx="3986784" cy="1402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E9F362E7-03BF-439F-9CC6-F8D0C27FEDB7}"/>
              </a:ext>
            </a:extLst>
          </p:cNvPr>
          <p:cNvSpPr/>
          <p:nvPr/>
        </p:nvSpPr>
        <p:spPr>
          <a:xfrm>
            <a:off x="7872022" y="5459780"/>
            <a:ext cx="3986784" cy="295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92D05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REPIA PRIMO - </a:t>
            </a:r>
            <a:r>
              <a:rPr lang="fr-FR" sz="1200" dirty="0" err="1">
                <a:solidFill>
                  <a:srgbClr val="92D05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Paprica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18">
            <a:extLst>
              <a:ext uri="{FF2B5EF4-FFF2-40B4-BE49-F238E27FC236}">
                <a16:creationId xmlns:a16="http://schemas.microsoft.com/office/drawing/2014/main" id="{A763A0CF-53B4-47AD-B482-631B33EE16BF}"/>
              </a:ext>
            </a:extLst>
          </p:cNvPr>
          <p:cNvSpPr/>
          <p:nvPr/>
        </p:nvSpPr>
        <p:spPr>
          <a:xfrm>
            <a:off x="7872022" y="4854031"/>
            <a:ext cx="3986784" cy="510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err="1">
                <a:solidFill>
                  <a:srgbClr val="92D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MémoDento</a:t>
            </a:r>
            <a:r>
              <a:rPr lang="fr-FR" sz="1200" dirty="0">
                <a:solidFill>
                  <a:srgbClr val="92D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– Gestion de l'urgence dentaire en médecine générale et officines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18">
            <a:extLst>
              <a:ext uri="{FF2B5EF4-FFF2-40B4-BE49-F238E27FC236}">
                <a16:creationId xmlns:a16="http://schemas.microsoft.com/office/drawing/2014/main" id="{B612E69F-AB72-4680-968F-4579F9484A92}"/>
              </a:ext>
            </a:extLst>
          </p:cNvPr>
          <p:cNvSpPr/>
          <p:nvPr/>
        </p:nvSpPr>
        <p:spPr>
          <a:xfrm>
            <a:off x="7900416" y="5929224"/>
            <a:ext cx="3986784" cy="401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92D05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Accueil - CRATB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5AA9D9B1-0704-94CD-A719-F9463E2621F6}"/>
              </a:ext>
            </a:extLst>
          </p:cNvPr>
          <p:cNvSpPr/>
          <p:nvPr/>
        </p:nvSpPr>
        <p:spPr>
          <a:xfrm>
            <a:off x="7896439" y="6343061"/>
            <a:ext cx="4210543" cy="44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92D050"/>
                </a:solidFill>
              </a:rPr>
              <a:t>https://</a:t>
            </a:r>
            <a:r>
              <a:rPr lang="fr-FR" sz="1200" dirty="0" err="1">
                <a:solidFill>
                  <a:srgbClr val="92D050"/>
                </a:solidFill>
              </a:rPr>
              <a:t>www.preventioninfection.fr</a:t>
            </a:r>
            <a:r>
              <a:rPr lang="fr-FR" sz="1200" dirty="0">
                <a:solidFill>
                  <a:srgbClr val="92D050"/>
                </a:solidFill>
              </a:rPr>
              <a:t>/bua-bon-usage-des-antibiotiques/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18">
            <a:extLst>
              <a:ext uri="{FF2B5EF4-FFF2-40B4-BE49-F238E27FC236}">
                <a16:creationId xmlns:a16="http://schemas.microsoft.com/office/drawing/2014/main" id="{C8CF4B83-23E3-4CF1-A334-FB9441A33C4C}"/>
              </a:ext>
            </a:extLst>
          </p:cNvPr>
          <p:cNvSpPr/>
          <p:nvPr/>
        </p:nvSpPr>
        <p:spPr>
          <a:xfrm>
            <a:off x="7872022" y="1674423"/>
            <a:ext cx="3986784" cy="473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[</a:t>
            </a:r>
            <a:r>
              <a:rPr lang="fr-FR" sz="1200" dirty="0">
                <a:solidFill>
                  <a:srgbClr val="92D05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Outils de bua - Bon usage anti-infectieux (bua) - Groupes de travail - SPILF -</a:t>
            </a:r>
            <a:endParaRPr lang="fr-FR" sz="1200" dirty="0">
              <a:solidFill>
                <a:srgbClr val="92D05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775A798-4F4D-4D2C-8F9C-0473494D2BF5}"/>
              </a:ext>
            </a:extLst>
          </p:cNvPr>
          <p:cNvSpPr txBox="1"/>
          <p:nvPr/>
        </p:nvSpPr>
        <p:spPr>
          <a:xfrm>
            <a:off x="7785826" y="478088"/>
            <a:ext cx="40436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92D050"/>
                </a:solidFill>
              </a:rPr>
              <a:t>https://www.infectiologie.com/fr/actualites/recospilf_-n.html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B95BBDE-5E18-4952-B2B7-ECB71B43484B}"/>
              </a:ext>
            </a:extLst>
          </p:cNvPr>
          <p:cNvSpPr txBox="1"/>
          <p:nvPr/>
        </p:nvSpPr>
        <p:spPr>
          <a:xfrm>
            <a:off x="7806855" y="897732"/>
            <a:ext cx="60077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92D050"/>
                </a:solidFill>
              </a:rPr>
              <a:t>https://www.infectiologie.com/UserFiles/File/spilf/atb/info-antibio/info-antibio-dureeatb.pdf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39557E5-FDE8-4DC1-8FD2-1C1257260EFD}"/>
              </a:ext>
            </a:extLst>
          </p:cNvPr>
          <p:cNvSpPr txBox="1"/>
          <p:nvPr/>
        </p:nvSpPr>
        <p:spPr>
          <a:xfrm>
            <a:off x="7785826" y="1280717"/>
            <a:ext cx="36681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92D050"/>
                </a:solidFill>
              </a:rPr>
              <a:t>https://www.antibioest.org/spares/#quick_eval_antibio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628B8B0-ABFB-44A2-A286-E6A782CF79E3}"/>
              </a:ext>
            </a:extLst>
          </p:cNvPr>
          <p:cNvSpPr txBox="1"/>
          <p:nvPr/>
        </p:nvSpPr>
        <p:spPr>
          <a:xfrm>
            <a:off x="7806855" y="2173920"/>
            <a:ext cx="84649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92D050"/>
                </a:solidFill>
              </a:rPr>
              <a:t>https://www.antibioest.org/spares/#kit_outils_bua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64C5F97-DB74-4EDF-8908-AA86C0C1898F}"/>
              </a:ext>
            </a:extLst>
          </p:cNvPr>
          <p:cNvSpPr txBox="1"/>
          <p:nvPr/>
        </p:nvSpPr>
        <p:spPr>
          <a:xfrm>
            <a:off x="7806855" y="2976488"/>
            <a:ext cx="83925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92D050"/>
                </a:solidFill>
              </a:rPr>
              <a:t>https://www.preventioninfection.fr/antibioresistance-une-seule-sante/</a:t>
            </a:r>
          </a:p>
        </p:txBody>
      </p:sp>
      <p:sp>
        <p:nvSpPr>
          <p:cNvPr id="53" name="Text 15">
            <a:extLst>
              <a:ext uri="{FF2B5EF4-FFF2-40B4-BE49-F238E27FC236}">
                <a16:creationId xmlns:a16="http://schemas.microsoft.com/office/drawing/2014/main" id="{DFE1DFF1-AF0D-4914-873E-1807FE078864}"/>
              </a:ext>
            </a:extLst>
          </p:cNvPr>
          <p:cNvSpPr/>
          <p:nvPr/>
        </p:nvSpPr>
        <p:spPr>
          <a:xfrm>
            <a:off x="7872022" y="3469950"/>
            <a:ext cx="4406652" cy="317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92D050"/>
                </a:solidFill>
              </a:rPr>
              <a:t>https://www.preventioninfection.fr/antibioresistance-une-seule-sante/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17709A0-C365-4FCB-84E6-7CA0B02CC385}"/>
              </a:ext>
            </a:extLst>
          </p:cNvPr>
          <p:cNvSpPr txBox="1"/>
          <p:nvPr/>
        </p:nvSpPr>
        <p:spPr>
          <a:xfrm>
            <a:off x="7792107" y="2529527"/>
            <a:ext cx="83608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92D05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Témoignages de patients - Antibiorésistance - </a:t>
            </a:r>
            <a:r>
              <a:rPr lang="fr-FR" sz="1200" dirty="0" err="1">
                <a:solidFill>
                  <a:srgbClr val="92D05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Répia</a:t>
            </a:r>
            <a:endParaRPr lang="fr-FR" sz="1200" dirty="0">
              <a:solidFill>
                <a:srgbClr val="92D050"/>
              </a:solidFill>
            </a:endParaRPr>
          </a:p>
        </p:txBody>
      </p:sp>
      <p:sp>
        <p:nvSpPr>
          <p:cNvPr id="57" name="Shape 13">
            <a:extLst>
              <a:ext uri="{FF2B5EF4-FFF2-40B4-BE49-F238E27FC236}">
                <a16:creationId xmlns:a16="http://schemas.microsoft.com/office/drawing/2014/main" id="{3D82BE93-3AA8-4C5C-A61D-1A037D86BE1B}"/>
              </a:ext>
            </a:extLst>
          </p:cNvPr>
          <p:cNvSpPr>
            <a:spLocks noChangeAspect="1"/>
          </p:cNvSpPr>
          <p:nvPr/>
        </p:nvSpPr>
        <p:spPr>
          <a:xfrm>
            <a:off x="7401090" y="467439"/>
            <a:ext cx="367968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0" name="Shape 13">
            <a:extLst>
              <a:ext uri="{FF2B5EF4-FFF2-40B4-BE49-F238E27FC236}">
                <a16:creationId xmlns:a16="http://schemas.microsoft.com/office/drawing/2014/main" id="{3F829E1B-D576-4C06-954F-A2776E23BC27}"/>
              </a:ext>
            </a:extLst>
          </p:cNvPr>
          <p:cNvSpPr>
            <a:spLocks noChangeAspect="1"/>
          </p:cNvSpPr>
          <p:nvPr/>
        </p:nvSpPr>
        <p:spPr>
          <a:xfrm>
            <a:off x="7404777" y="879171"/>
            <a:ext cx="360595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1" name="Shape 13">
            <a:extLst>
              <a:ext uri="{FF2B5EF4-FFF2-40B4-BE49-F238E27FC236}">
                <a16:creationId xmlns:a16="http://schemas.microsoft.com/office/drawing/2014/main" id="{DAFB24A8-9BF2-494F-B84E-FE51D2049ED1}"/>
              </a:ext>
            </a:extLst>
          </p:cNvPr>
          <p:cNvSpPr>
            <a:spLocks noChangeAspect="1"/>
          </p:cNvSpPr>
          <p:nvPr/>
        </p:nvSpPr>
        <p:spPr>
          <a:xfrm>
            <a:off x="7396584" y="1276005"/>
            <a:ext cx="353634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2" name="Shape 13">
            <a:extLst>
              <a:ext uri="{FF2B5EF4-FFF2-40B4-BE49-F238E27FC236}">
                <a16:creationId xmlns:a16="http://schemas.microsoft.com/office/drawing/2014/main" id="{4F9E12F2-73DB-4307-B507-2C3D62B35514}"/>
              </a:ext>
            </a:extLst>
          </p:cNvPr>
          <p:cNvSpPr>
            <a:spLocks noChangeAspect="1"/>
          </p:cNvSpPr>
          <p:nvPr/>
        </p:nvSpPr>
        <p:spPr>
          <a:xfrm>
            <a:off x="7399179" y="1702295"/>
            <a:ext cx="353634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3" name="Shape 13">
            <a:extLst>
              <a:ext uri="{FF2B5EF4-FFF2-40B4-BE49-F238E27FC236}">
                <a16:creationId xmlns:a16="http://schemas.microsoft.com/office/drawing/2014/main" id="{C8A0F336-BA02-4549-81B8-A02A0062DA99}"/>
              </a:ext>
            </a:extLst>
          </p:cNvPr>
          <p:cNvSpPr>
            <a:spLocks noChangeAspect="1"/>
          </p:cNvSpPr>
          <p:nvPr/>
        </p:nvSpPr>
        <p:spPr>
          <a:xfrm>
            <a:off x="7396584" y="2149388"/>
            <a:ext cx="367968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64" name="Shape 13">
            <a:extLst>
              <a:ext uri="{FF2B5EF4-FFF2-40B4-BE49-F238E27FC236}">
                <a16:creationId xmlns:a16="http://schemas.microsoft.com/office/drawing/2014/main" id="{CDA60AFD-7848-4DE5-9356-DC67BFE697D1}"/>
              </a:ext>
            </a:extLst>
          </p:cNvPr>
          <p:cNvSpPr>
            <a:spLocks noChangeAspect="1"/>
          </p:cNvSpPr>
          <p:nvPr/>
        </p:nvSpPr>
        <p:spPr>
          <a:xfrm>
            <a:off x="7382557" y="2549869"/>
            <a:ext cx="373805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65" name="Shape 13">
            <a:extLst>
              <a:ext uri="{FF2B5EF4-FFF2-40B4-BE49-F238E27FC236}">
                <a16:creationId xmlns:a16="http://schemas.microsoft.com/office/drawing/2014/main" id="{A31BC2AF-5194-4C42-999D-A29D9A816EA0}"/>
              </a:ext>
            </a:extLst>
          </p:cNvPr>
          <p:cNvSpPr>
            <a:spLocks noChangeAspect="1"/>
          </p:cNvSpPr>
          <p:nvPr/>
        </p:nvSpPr>
        <p:spPr>
          <a:xfrm>
            <a:off x="7386099" y="2980734"/>
            <a:ext cx="366722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66" name="Shape 13">
            <a:extLst>
              <a:ext uri="{FF2B5EF4-FFF2-40B4-BE49-F238E27FC236}">
                <a16:creationId xmlns:a16="http://schemas.microsoft.com/office/drawing/2014/main" id="{FAD498C1-3EFC-4BF7-93E1-F66ABC71AB3E}"/>
              </a:ext>
            </a:extLst>
          </p:cNvPr>
          <p:cNvSpPr>
            <a:spLocks noChangeAspect="1"/>
          </p:cNvSpPr>
          <p:nvPr/>
        </p:nvSpPr>
        <p:spPr>
          <a:xfrm>
            <a:off x="7364758" y="3455534"/>
            <a:ext cx="367968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67" name="Shape 13">
            <a:extLst>
              <a:ext uri="{FF2B5EF4-FFF2-40B4-BE49-F238E27FC236}">
                <a16:creationId xmlns:a16="http://schemas.microsoft.com/office/drawing/2014/main" id="{11E053DC-BC34-4BB9-B911-1EED6A7ADD87}"/>
              </a:ext>
            </a:extLst>
          </p:cNvPr>
          <p:cNvSpPr>
            <a:spLocks noChangeAspect="1"/>
          </p:cNvSpPr>
          <p:nvPr/>
        </p:nvSpPr>
        <p:spPr>
          <a:xfrm>
            <a:off x="7380079" y="3894353"/>
            <a:ext cx="353634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68" name="Shape 13">
            <a:extLst>
              <a:ext uri="{FF2B5EF4-FFF2-40B4-BE49-F238E27FC236}">
                <a16:creationId xmlns:a16="http://schemas.microsoft.com/office/drawing/2014/main" id="{6637D00F-903C-4849-8070-DD56010FF032}"/>
              </a:ext>
            </a:extLst>
          </p:cNvPr>
          <p:cNvSpPr>
            <a:spLocks noChangeAspect="1"/>
          </p:cNvSpPr>
          <p:nvPr/>
        </p:nvSpPr>
        <p:spPr>
          <a:xfrm>
            <a:off x="7368035" y="4354088"/>
            <a:ext cx="358824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70" name="Shape 13">
            <a:extLst>
              <a:ext uri="{FF2B5EF4-FFF2-40B4-BE49-F238E27FC236}">
                <a16:creationId xmlns:a16="http://schemas.microsoft.com/office/drawing/2014/main" id="{1C021C97-EC68-46F6-A943-3CFA9BBA8755}"/>
              </a:ext>
            </a:extLst>
          </p:cNvPr>
          <p:cNvSpPr>
            <a:spLocks noChangeAspect="1"/>
          </p:cNvSpPr>
          <p:nvPr/>
        </p:nvSpPr>
        <p:spPr>
          <a:xfrm>
            <a:off x="7381246" y="4878178"/>
            <a:ext cx="358824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71" name="Shape 13">
            <a:extLst>
              <a:ext uri="{FF2B5EF4-FFF2-40B4-BE49-F238E27FC236}">
                <a16:creationId xmlns:a16="http://schemas.microsoft.com/office/drawing/2014/main" id="{2289BD93-F89B-4C7D-9893-C5025FEB8E5F}"/>
              </a:ext>
            </a:extLst>
          </p:cNvPr>
          <p:cNvSpPr>
            <a:spLocks noChangeAspect="1"/>
          </p:cNvSpPr>
          <p:nvPr/>
        </p:nvSpPr>
        <p:spPr>
          <a:xfrm>
            <a:off x="7390048" y="5404527"/>
            <a:ext cx="358824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72" name="Shape 13">
            <a:extLst>
              <a:ext uri="{FF2B5EF4-FFF2-40B4-BE49-F238E27FC236}">
                <a16:creationId xmlns:a16="http://schemas.microsoft.com/office/drawing/2014/main" id="{45F30789-6D30-4D9B-9139-E933D9DF3C85}"/>
              </a:ext>
            </a:extLst>
          </p:cNvPr>
          <p:cNvSpPr>
            <a:spLocks noChangeAspect="1"/>
          </p:cNvSpPr>
          <p:nvPr/>
        </p:nvSpPr>
        <p:spPr>
          <a:xfrm>
            <a:off x="7390048" y="5890944"/>
            <a:ext cx="358824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73" name="Shape 13">
            <a:extLst>
              <a:ext uri="{FF2B5EF4-FFF2-40B4-BE49-F238E27FC236}">
                <a16:creationId xmlns:a16="http://schemas.microsoft.com/office/drawing/2014/main" id="{F63FCBCD-B30B-4C6E-A548-3CF308FCC0A8}"/>
              </a:ext>
            </a:extLst>
          </p:cNvPr>
          <p:cNvSpPr>
            <a:spLocks noChangeAspect="1"/>
          </p:cNvSpPr>
          <p:nvPr/>
        </p:nvSpPr>
        <p:spPr>
          <a:xfrm>
            <a:off x="7396584" y="6358633"/>
            <a:ext cx="358824" cy="291250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  <p:txBody>
          <a:bodyPr anchor="ctr"/>
          <a:lstStyle/>
          <a:p>
            <a:r>
              <a:rPr lang="fr-FR" sz="1200" dirty="0">
                <a:solidFill>
                  <a:schemeClr val="bg1"/>
                </a:solidFill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9754a27-3594-4370-b041-15e36a2edb30">
      <Terms xmlns="http://schemas.microsoft.com/office/infopath/2007/PartnerControls"/>
    </lcf76f155ced4ddcb4097134ff3c332f>
    <TaxCatchAll xmlns="efe8bd9d-700a-4095-9e5e-6c44e0b16fa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7F00118EE1704AB5B18DDBB7C99FC2" ma:contentTypeVersion="11" ma:contentTypeDescription="Crée un document." ma:contentTypeScope="" ma:versionID="9a346e0c39dff499391b2a6a49369d5d">
  <xsd:schema xmlns:xsd="http://www.w3.org/2001/XMLSchema" xmlns:xs="http://www.w3.org/2001/XMLSchema" xmlns:p="http://schemas.microsoft.com/office/2006/metadata/properties" xmlns:ns2="19754a27-3594-4370-b041-15e36a2edb30" xmlns:ns3="efe8bd9d-700a-4095-9e5e-6c44e0b16fae" targetNamespace="http://schemas.microsoft.com/office/2006/metadata/properties" ma:root="true" ma:fieldsID="ca01baaf39b403d641004bc25b6aed4d" ns2:_="" ns3:_="">
    <xsd:import namespace="19754a27-3594-4370-b041-15e36a2edb30"/>
    <xsd:import namespace="efe8bd9d-700a-4095-9e5e-6c44e0b16f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754a27-3594-4370-b041-15e36a2edb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acf72446-d01e-473d-84ce-6bac75ce10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e8bd9d-700a-4095-9e5e-6c44e0b16f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fb5ad36-6da1-40df-b15b-349afd8b5313}" ma:internalName="TaxCatchAll" ma:showField="CatchAllData" ma:web="efe8bd9d-700a-4095-9e5e-6c44e0b16f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9C7F96-0F61-4850-9986-C701262A78AA}">
  <ds:schemaRefs>
    <ds:schemaRef ds:uri="http://schemas.microsoft.com/office/2006/metadata/properties"/>
    <ds:schemaRef ds:uri="http://schemas.microsoft.com/office/infopath/2007/PartnerControls"/>
    <ds:schemaRef ds:uri="19754a27-3594-4370-b041-15e36a2edb30"/>
    <ds:schemaRef ds:uri="efe8bd9d-700a-4095-9e5e-6c44e0b16fae"/>
  </ds:schemaRefs>
</ds:datastoreItem>
</file>

<file path=customXml/itemProps2.xml><?xml version="1.0" encoding="utf-8"?>
<ds:datastoreItem xmlns:ds="http://schemas.openxmlformats.org/officeDocument/2006/customXml" ds:itemID="{50828477-0A9C-4498-9C18-1F1ED972D0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754a27-3594-4370-b041-15e36a2edb30"/>
    <ds:schemaRef ds:uri="efe8bd9d-700a-4095-9e5e-6c44e0b16f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874F36-E0A1-4875-A1DC-D191D09263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1364</Words>
  <Application>Microsoft Office PowerPoint</Application>
  <PresentationFormat>Grand écran</PresentationFormat>
  <Paragraphs>237</Paragraphs>
  <Slides>29</Slides>
  <Notes>7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Corbel</vt:lpstr>
      <vt:lpstr>Roboto</vt:lpstr>
      <vt:lpstr>Thème Office</vt:lpstr>
      <vt:lpstr>Acrobat Document</vt:lpstr>
      <vt:lpstr>Présentation PowerPoint</vt:lpstr>
      <vt:lpstr>Présentation PowerPoint</vt:lpstr>
      <vt:lpstr>Pourquoi cette sélection ?</vt:lpstr>
      <vt:lpstr>Présentation PowerPoint</vt:lpstr>
      <vt:lpstr>3 Outils aide à la prescription/décision </vt:lpstr>
      <vt:lpstr>Outil d’audit: Quick’Eval antibio</vt:lpstr>
      <vt:lpstr>Outil d’audit: Quick’Eval antibio</vt:lpstr>
      <vt:lpstr>Outil de communication Professionnels de Santé: support papier</vt:lpstr>
      <vt:lpstr>Présentation PowerPoint</vt:lpstr>
      <vt:lpstr>Outil de communication Professionnels de Santé: support ludo-pédgaogique</vt:lpstr>
      <vt:lpstr>Pour aller plus loin en ES…</vt:lpstr>
      <vt:lpstr>Présentation PowerPoint</vt:lpstr>
      <vt:lpstr>Petit rappel dans la jungle des acronymes</vt:lpstr>
      <vt:lpstr>Programme PAPRICA</vt:lpstr>
      <vt:lpstr>Sur le site</vt:lpstr>
      <vt:lpstr>Dans chaque rubrique, des outils</vt:lpstr>
      <vt:lpstr>Exemple d’outils par rubrique (utilisables en ESMS et structures du handicap)</vt:lpstr>
      <vt:lpstr>Outils par organes</vt:lpstr>
      <vt:lpstr>Présentation PowerPoint</vt:lpstr>
      <vt:lpstr>Présentation PowerPoint</vt:lpstr>
      <vt:lpstr>Les outils locaux</vt:lpstr>
      <vt:lpstr>Présentation PowerPoint</vt:lpstr>
      <vt:lpstr>Présentation PowerPoint</vt:lpstr>
      <vt:lpstr>Présentation PowerPoint</vt:lpstr>
      <vt:lpstr>Du côté odontologie</vt:lpstr>
      <vt:lpstr>Ordonnance pour infection virale</vt:lpstr>
      <vt:lpstr>Pour aller plus loin en ville</vt:lpstr>
      <vt:lpstr>Save the date, prochain webinaire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webinaire de 13heures</dc:title>
  <dc:creator>Beatrice ROSOLEN (CHUB)</dc:creator>
  <cp:lastModifiedBy>Beatrice ROSOLEN (CHUB)</cp:lastModifiedBy>
  <cp:revision>108</cp:revision>
  <dcterms:created xsi:type="dcterms:W3CDTF">2026-10-06T12:02:55Z</dcterms:created>
  <dcterms:modified xsi:type="dcterms:W3CDTF">2026-10-13T12:24:58Z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0x010100CB7F00118EE1704AB5B18DDBB7C99FC2</vt:lpwstr>
  </property>
  <property fmtid="{D5CDD505-2E9C-101B-9397-08002B2CF9AE}" pid="3" name="MediaServiceImageTags">
    <vt:lpwstr/>
  </property>
</Properties>
</file>