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5143500" type="screen16x9"/>
  <p:notesSz cx="6858000" cy="9144000"/>
  <p:embeddedFontLst>
    <p:embeddedFont>
      <p:font typeface="Calibri" panose="020F0502020204030204" pitchFamily="34" charset="0"/>
      <p:regular r:id="rId26"/>
      <p:bold r:id="rId27"/>
      <p:italic r:id="rId28"/>
      <p:boldItalic r:id="rId29"/>
    </p:embeddedFont>
    <p:embeddedFont>
      <p:font typeface="Roboto" panose="02000000000000000000" pitchFamily="2" charset="0"/>
      <p:regular r:id="rId30"/>
      <p:bold r:id="rId31"/>
      <p:italic r:id="rId32"/>
      <p:boldItalic r:id="rId33"/>
    </p:embeddedFont>
    <p:embeddedFont>
      <p:font typeface="Roboto Slab" panose="020B0604020202020204" charset="0"/>
      <p:regular r:id="rId34"/>
      <p:bold r:id="rId3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36" d="100"/>
          <a:sy n="136" d="100"/>
        </p:scale>
        <p:origin x="816" y="12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9.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font" Target="fonts/font8.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7.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31217702ef6_0_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31217702ef6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2d4b9096389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2d4b9096389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31217702ef6_0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 name="Google Shape;81;g31217702ef6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31217702ef6_0_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31217702ef6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3fbb30d29d2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3fbb30d29d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3fa734a8ba3_2_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3fa734a8ba3_2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3fa734a8ba3_2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3fa734a8ba3_2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3fa734a8ba3_2_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 name="Google Shape;120;g3fa734a8ba3_2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315e802beb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 name="Google Shape;127;g315e802beb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3fbbcbdb120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g3fbbcbdb120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31217702ef6_0_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31217702ef6_0_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3fbb30d2b23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3fbb30d2b2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315e802bebe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2" name="Google Shape;152;g315e802bebe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
              <a:t>Hématurie</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g30e56c463de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8" name="Google Shape;168;g30e56c463de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200"/>
              </a:spcAft>
              <a:buNone/>
            </a:pPr>
            <a:r>
              <a:rPr lang="fr" sz="1800">
                <a:solidFill>
                  <a:schemeClr val="dk1"/>
                </a:solidFill>
                <a:latin typeface="Roboto"/>
                <a:ea typeface="Roboto"/>
                <a:cs typeface="Roboto"/>
                <a:sym typeface="Roboto"/>
              </a:rPr>
              <a:t>Vrai Intérêt pec en officine plutôt que consultation visio de 1'30" avec médecin à 800km (parfois ++). </a:t>
            </a:r>
            <a:endParaRPr>
              <a:solidFill>
                <a:schemeClr val="dk1"/>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30e56c463de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 name="Google Shape;174;g30e56c463de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
              <a:t>les médecins peuvent se concentrer sur des cas plus complexes. Utilité pour le système de santé. (Même si on sais qu'ils je souhaitent pas se délester de ces cas plus faciles car pour des patients qui sont éloignés des parcours de soins, ça permet de faire un bilan). </a:t>
            </a:r>
            <a:endParaRPr/>
          </a:p>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g31217702ef6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0" name="Google Shape;180;g31217702ef6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
              <a:t>En restreignant l’usage des antibiotiques aux seuls cas confirmés par un TROD, on limite les prescriptions inutiles. On conseille efficacement, à l'officine, un patient qui demande s'il peut prendre les antibiotiques qui lui reste d'une affection semblable passée. (Problématique des ATB restant dans les armoires à pharmacies du patient voir point C.)</a:t>
            </a:r>
            <a:endParaRPr/>
          </a:p>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3fa734a8ba3_2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 name="Google Shape;186;g3fa734a8ba3_2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2d4b9096389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2" name="Google Shape;192;g2d4b9096389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3fa734a8ba3_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3fa734a8ba3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3fa734a8ba3_2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 name="Google Shape;206;g3fa734a8ba3_2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g31217702ef6_0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4" name="Google Shape;214;g31217702ef6_0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2206c24dcc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0" name="Google Shape;220;g2206c24dcc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p:nvPr/>
        </p:nvSpPr>
        <p:spPr>
          <a:xfrm>
            <a:off x="1524800" y="672606"/>
            <a:ext cx="1081625" cy="1124950"/>
          </a:xfrm>
          <a:custGeom>
            <a:avLst/>
            <a:gdLst/>
            <a:ahLst/>
            <a:cxnLst/>
            <a:rect l="l" t="t" r="r" b="b"/>
            <a:pathLst>
              <a:path w="43265" h="44998" extrusionOk="0">
                <a:moveTo>
                  <a:pt x="0" y="44998"/>
                </a:moveTo>
                <a:lnTo>
                  <a:pt x="0" y="0"/>
                </a:lnTo>
                <a:lnTo>
                  <a:pt x="43265" y="0"/>
                </a:lnTo>
              </a:path>
            </a:pathLst>
          </a:custGeom>
          <a:noFill/>
          <a:ln w="28575" cap="flat" cmpd="sng">
            <a:solidFill>
              <a:schemeClr val="accent5"/>
            </a:solidFill>
            <a:prstDash val="solid"/>
            <a:miter lim="8000"/>
            <a:headEnd type="none" w="sm" len="sm"/>
            <a:tailEnd type="none" w="sm" len="sm"/>
          </a:ln>
        </p:spPr>
      </p:sp>
      <p:sp>
        <p:nvSpPr>
          <p:cNvPr id="11" name="Google Shape;11;p2"/>
          <p:cNvSpPr/>
          <p:nvPr/>
        </p:nvSpPr>
        <p:spPr>
          <a:xfrm rot="10800000">
            <a:off x="6537563" y="3342925"/>
            <a:ext cx="1081625" cy="1124950"/>
          </a:xfrm>
          <a:custGeom>
            <a:avLst/>
            <a:gdLst/>
            <a:ahLst/>
            <a:cxnLst/>
            <a:rect l="l" t="t" r="r" b="b"/>
            <a:pathLst>
              <a:path w="43265" h="44998" extrusionOk="0">
                <a:moveTo>
                  <a:pt x="0" y="44998"/>
                </a:moveTo>
                <a:lnTo>
                  <a:pt x="0" y="0"/>
                </a:lnTo>
                <a:lnTo>
                  <a:pt x="43265" y="0"/>
                </a:lnTo>
              </a:path>
            </a:pathLst>
          </a:custGeom>
          <a:noFill/>
          <a:ln w="28575" cap="flat" cmpd="sng">
            <a:solidFill>
              <a:schemeClr val="accent5"/>
            </a:solidFill>
            <a:prstDash val="solid"/>
            <a:miter lim="8000"/>
            <a:headEnd type="none" w="sm" len="sm"/>
            <a:tailEnd type="none" w="sm" len="sm"/>
          </a:ln>
        </p:spPr>
      </p:sp>
      <p:cxnSp>
        <p:nvCxnSpPr>
          <p:cNvPr id="12" name="Google Shape;12;p2"/>
          <p:cNvCxnSpPr/>
          <p:nvPr/>
        </p:nvCxnSpPr>
        <p:spPr>
          <a:xfrm>
            <a:off x="4359602" y="2817464"/>
            <a:ext cx="424800" cy="0"/>
          </a:xfrm>
          <a:prstGeom prst="straightConnector1">
            <a:avLst/>
          </a:prstGeom>
          <a:noFill/>
          <a:ln w="38100" cap="flat" cmpd="sng">
            <a:solidFill>
              <a:schemeClr val="accent4"/>
            </a:solidFill>
            <a:prstDash val="solid"/>
            <a:round/>
            <a:headEnd type="none" w="sm" len="sm"/>
            <a:tailEnd type="none" w="sm" len="sm"/>
          </a:ln>
        </p:spPr>
      </p:cxnSp>
      <p:sp>
        <p:nvSpPr>
          <p:cNvPr id="13" name="Google Shape;13;p2"/>
          <p:cNvSpPr txBox="1">
            <a:spLocks noGrp="1"/>
          </p:cNvSpPr>
          <p:nvPr>
            <p:ph type="ctrTitle"/>
          </p:nvPr>
        </p:nvSpPr>
        <p:spPr>
          <a:xfrm>
            <a:off x="1680302" y="1188925"/>
            <a:ext cx="5783400" cy="1457400"/>
          </a:xfrm>
          <a:prstGeom prst="rect">
            <a:avLst/>
          </a:prstGeom>
        </p:spPr>
        <p:txBody>
          <a:bodyPr spcFirstLastPara="1" wrap="square" lIns="91425" tIns="91425" rIns="91425" bIns="91425" anchor="b" anchorCtr="0">
            <a:normAutofit/>
          </a:bodyPr>
          <a:lstStyle>
            <a:lvl1pPr lvl="0" algn="ctr">
              <a:spcBef>
                <a:spcPts val="0"/>
              </a:spcBef>
              <a:spcAft>
                <a:spcPts val="0"/>
              </a:spcAft>
              <a:buSzPts val="4000"/>
              <a:buNone/>
              <a:defRPr sz="4000"/>
            </a:lvl1pPr>
            <a:lvl2pPr lvl="1" algn="ctr">
              <a:spcBef>
                <a:spcPts val="0"/>
              </a:spcBef>
              <a:spcAft>
                <a:spcPts val="0"/>
              </a:spcAft>
              <a:buSzPts val="4000"/>
              <a:buNone/>
              <a:defRPr sz="4000"/>
            </a:lvl2pPr>
            <a:lvl3pPr lvl="2" algn="ctr">
              <a:spcBef>
                <a:spcPts val="0"/>
              </a:spcBef>
              <a:spcAft>
                <a:spcPts val="0"/>
              </a:spcAft>
              <a:buSzPts val="4000"/>
              <a:buNone/>
              <a:defRPr sz="4000"/>
            </a:lvl3pPr>
            <a:lvl4pPr lvl="3" algn="ctr">
              <a:spcBef>
                <a:spcPts val="0"/>
              </a:spcBef>
              <a:spcAft>
                <a:spcPts val="0"/>
              </a:spcAft>
              <a:buSzPts val="4000"/>
              <a:buNone/>
              <a:defRPr sz="4000"/>
            </a:lvl4pPr>
            <a:lvl5pPr lvl="4" algn="ctr">
              <a:spcBef>
                <a:spcPts val="0"/>
              </a:spcBef>
              <a:spcAft>
                <a:spcPts val="0"/>
              </a:spcAft>
              <a:buSzPts val="4000"/>
              <a:buNone/>
              <a:defRPr sz="4000"/>
            </a:lvl5pPr>
            <a:lvl6pPr lvl="5" algn="ctr">
              <a:spcBef>
                <a:spcPts val="0"/>
              </a:spcBef>
              <a:spcAft>
                <a:spcPts val="0"/>
              </a:spcAft>
              <a:buSzPts val="4000"/>
              <a:buNone/>
              <a:defRPr sz="4000"/>
            </a:lvl6pPr>
            <a:lvl7pPr lvl="6" algn="ctr">
              <a:spcBef>
                <a:spcPts val="0"/>
              </a:spcBef>
              <a:spcAft>
                <a:spcPts val="0"/>
              </a:spcAft>
              <a:buSzPts val="4000"/>
              <a:buNone/>
              <a:defRPr sz="4000"/>
            </a:lvl7pPr>
            <a:lvl8pPr lvl="7" algn="ctr">
              <a:spcBef>
                <a:spcPts val="0"/>
              </a:spcBef>
              <a:spcAft>
                <a:spcPts val="0"/>
              </a:spcAft>
              <a:buSzPts val="4000"/>
              <a:buNone/>
              <a:defRPr sz="4000"/>
            </a:lvl8pPr>
            <a:lvl9pPr lvl="8" algn="ctr">
              <a:spcBef>
                <a:spcPts val="0"/>
              </a:spcBef>
              <a:spcAft>
                <a:spcPts val="0"/>
              </a:spcAft>
              <a:buSzPts val="4000"/>
              <a:buNone/>
              <a:defRPr sz="4000"/>
            </a:lvl9pPr>
          </a:lstStyle>
          <a:p>
            <a:endParaRPr/>
          </a:p>
        </p:txBody>
      </p:sp>
      <p:sp>
        <p:nvSpPr>
          <p:cNvPr id="14" name="Google Shape;14;p2"/>
          <p:cNvSpPr txBox="1">
            <a:spLocks noGrp="1"/>
          </p:cNvSpPr>
          <p:nvPr>
            <p:ph type="subTitle" idx="1"/>
          </p:nvPr>
        </p:nvSpPr>
        <p:spPr>
          <a:xfrm>
            <a:off x="1680302" y="3049450"/>
            <a:ext cx="5783400" cy="9090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1pPr>
            <a:lvl2pPr lvl="1"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2pPr>
            <a:lvl3pPr lvl="2"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3pPr>
            <a:lvl4pPr lvl="3"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4pPr>
            <a:lvl5pPr lvl="4"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5pPr>
            <a:lvl6pPr lvl="5"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6pPr>
            <a:lvl7pPr lvl="6"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7pPr>
            <a:lvl8pPr lvl="7"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8pPr>
            <a:lvl9pPr lvl="8"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9pPr>
          </a:lstStyle>
          <a:p>
            <a:endParaRPr/>
          </a:p>
        </p:txBody>
      </p:sp>
      <p:sp>
        <p:nvSpPr>
          <p:cNvPr id="15" name="Google Shape;15;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6"/>
        <p:cNvGrpSpPr/>
        <p:nvPr/>
      </p:nvGrpSpPr>
      <p:grpSpPr>
        <a:xfrm>
          <a:off x="0" y="0"/>
          <a:ext cx="0" cy="0"/>
          <a:chOff x="0" y="0"/>
          <a:chExt cx="0" cy="0"/>
        </a:xfrm>
      </p:grpSpPr>
      <p:cxnSp>
        <p:nvCxnSpPr>
          <p:cNvPr id="17" name="Google Shape;17;p3"/>
          <p:cNvCxnSpPr/>
          <p:nvPr/>
        </p:nvCxnSpPr>
        <p:spPr>
          <a:xfrm>
            <a:off x="4359602" y="2817464"/>
            <a:ext cx="424800" cy="0"/>
          </a:xfrm>
          <a:prstGeom prst="straightConnector1">
            <a:avLst/>
          </a:prstGeom>
          <a:noFill/>
          <a:ln w="38100" cap="flat" cmpd="sng">
            <a:solidFill>
              <a:schemeClr val="accent4"/>
            </a:solidFill>
            <a:prstDash val="solid"/>
            <a:round/>
            <a:headEnd type="none" w="sm" len="sm"/>
            <a:tailEnd type="none" w="sm" len="sm"/>
          </a:ln>
        </p:spPr>
      </p:cxnSp>
      <p:sp>
        <p:nvSpPr>
          <p:cNvPr id="18" name="Google Shape;18;p3"/>
          <p:cNvSpPr txBox="1">
            <a:spLocks noGrp="1"/>
          </p:cNvSpPr>
          <p:nvPr>
            <p:ph type="title"/>
          </p:nvPr>
        </p:nvSpPr>
        <p:spPr>
          <a:xfrm>
            <a:off x="480750" y="1764950"/>
            <a:ext cx="8222100" cy="907500"/>
          </a:xfrm>
          <a:prstGeom prst="rect">
            <a:avLst/>
          </a:prstGeom>
        </p:spPr>
        <p:txBody>
          <a:bodyPr spcFirstLastPara="1" wrap="square" lIns="91425" tIns="91425" rIns="91425" bIns="91425" anchor="b" anchorCtr="0">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19" name="Google Shape;19;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0"/>
        <p:cNvGrpSpPr/>
        <p:nvPr/>
      </p:nvGrpSpPr>
      <p:grpSpPr>
        <a:xfrm>
          <a:off x="0" y="0"/>
          <a:ext cx="0" cy="0"/>
          <a:chOff x="0" y="0"/>
          <a:chExt cx="0" cy="0"/>
        </a:xfrm>
      </p:grpSpPr>
      <p:cxnSp>
        <p:nvCxnSpPr>
          <p:cNvPr id="21" name="Google Shape;21;p4"/>
          <p:cNvCxnSpPr/>
          <p:nvPr/>
        </p:nvCxnSpPr>
        <p:spPr>
          <a:xfrm>
            <a:off x="492563" y="1260284"/>
            <a:ext cx="424800" cy="0"/>
          </a:xfrm>
          <a:prstGeom prst="straightConnector1">
            <a:avLst/>
          </a:prstGeom>
          <a:noFill/>
          <a:ln w="38100" cap="flat" cmpd="sng">
            <a:solidFill>
              <a:schemeClr val="accent4"/>
            </a:solidFill>
            <a:prstDash val="solid"/>
            <a:round/>
            <a:headEnd type="none" w="sm" len="sm"/>
            <a:tailEnd type="none" w="sm" len="sm"/>
          </a:ln>
        </p:spPr>
      </p:cxnSp>
      <p:sp>
        <p:nvSpPr>
          <p:cNvPr id="22" name="Google Shape;22;p4"/>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3" name="Google Shape;23;p4"/>
          <p:cNvSpPr txBox="1">
            <a:spLocks noGrp="1"/>
          </p:cNvSpPr>
          <p:nvPr>
            <p:ph type="body" idx="1"/>
          </p:nvPr>
        </p:nvSpPr>
        <p:spPr>
          <a:xfrm>
            <a:off x="387900" y="1489824"/>
            <a:ext cx="8368200" cy="30789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4" name="Google Shape;24;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5"/>
        <p:cNvGrpSpPr/>
        <p:nvPr/>
      </p:nvGrpSpPr>
      <p:grpSpPr>
        <a:xfrm>
          <a:off x="0" y="0"/>
          <a:ext cx="0" cy="0"/>
          <a:chOff x="0" y="0"/>
          <a:chExt cx="0" cy="0"/>
        </a:xfrm>
      </p:grpSpPr>
      <p:cxnSp>
        <p:nvCxnSpPr>
          <p:cNvPr id="26" name="Google Shape;26;p5"/>
          <p:cNvCxnSpPr/>
          <p:nvPr/>
        </p:nvCxnSpPr>
        <p:spPr>
          <a:xfrm>
            <a:off x="492563" y="1260284"/>
            <a:ext cx="424800" cy="0"/>
          </a:xfrm>
          <a:prstGeom prst="straightConnector1">
            <a:avLst/>
          </a:prstGeom>
          <a:noFill/>
          <a:ln w="38100" cap="flat" cmpd="sng">
            <a:solidFill>
              <a:schemeClr val="accent4"/>
            </a:solidFill>
            <a:prstDash val="solid"/>
            <a:round/>
            <a:headEnd type="none" w="sm" len="sm"/>
            <a:tailEnd type="none" w="sm" len="sm"/>
          </a:ln>
        </p:spPr>
      </p:cxnSp>
      <p:sp>
        <p:nvSpPr>
          <p:cNvPr id="27" name="Google Shape;27;p5"/>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8" name="Google Shape;28;p5"/>
          <p:cNvSpPr txBox="1">
            <a:spLocks noGrp="1"/>
          </p:cNvSpPr>
          <p:nvPr>
            <p:ph type="body" idx="1"/>
          </p:nvPr>
        </p:nvSpPr>
        <p:spPr>
          <a:xfrm>
            <a:off x="387900" y="1489825"/>
            <a:ext cx="3999900" cy="30789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9" name="Google Shape;29;p5"/>
          <p:cNvSpPr txBox="1">
            <a:spLocks noGrp="1"/>
          </p:cNvSpPr>
          <p:nvPr>
            <p:ph type="body" idx="2"/>
          </p:nvPr>
        </p:nvSpPr>
        <p:spPr>
          <a:xfrm>
            <a:off x="4756200" y="1489825"/>
            <a:ext cx="3999900" cy="30789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0" name="Google Shape;30;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1"/>
        <p:cNvGrpSpPr/>
        <p:nvPr/>
      </p:nvGrpSpPr>
      <p:grpSpPr>
        <a:xfrm>
          <a:off x="0" y="0"/>
          <a:ext cx="0" cy="0"/>
          <a:chOff x="0" y="0"/>
          <a:chExt cx="0" cy="0"/>
        </a:xfrm>
      </p:grpSpPr>
      <p:sp>
        <p:nvSpPr>
          <p:cNvPr id="32" name="Google Shape;32;p6"/>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3" name="Google Shape;33;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4"/>
        <p:cNvGrpSpPr/>
        <p:nvPr/>
      </p:nvGrpSpPr>
      <p:grpSpPr>
        <a:xfrm>
          <a:off x="0" y="0"/>
          <a:ext cx="0" cy="0"/>
          <a:chOff x="0" y="0"/>
          <a:chExt cx="0" cy="0"/>
        </a:xfrm>
      </p:grpSpPr>
      <p:cxnSp>
        <p:nvCxnSpPr>
          <p:cNvPr id="35" name="Google Shape;35;p7"/>
          <p:cNvCxnSpPr/>
          <p:nvPr/>
        </p:nvCxnSpPr>
        <p:spPr>
          <a:xfrm>
            <a:off x="489218" y="1412277"/>
            <a:ext cx="331500" cy="0"/>
          </a:xfrm>
          <a:prstGeom prst="straightConnector1">
            <a:avLst/>
          </a:prstGeom>
          <a:noFill/>
          <a:ln w="38100" cap="flat" cmpd="sng">
            <a:solidFill>
              <a:schemeClr val="accent4"/>
            </a:solidFill>
            <a:prstDash val="solid"/>
            <a:round/>
            <a:headEnd type="none" w="sm" len="sm"/>
            <a:tailEnd type="none" w="sm" len="sm"/>
          </a:ln>
        </p:spPr>
      </p:cxnSp>
      <p:sp>
        <p:nvSpPr>
          <p:cNvPr id="36" name="Google Shape;36;p7"/>
          <p:cNvSpPr txBox="1">
            <a:spLocks noGrp="1"/>
          </p:cNvSpPr>
          <p:nvPr>
            <p:ph type="title"/>
          </p:nvPr>
        </p:nvSpPr>
        <p:spPr>
          <a:xfrm>
            <a:off x="3879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7" name="Google Shape;37;p7"/>
          <p:cNvSpPr txBox="1">
            <a:spLocks noGrp="1"/>
          </p:cNvSpPr>
          <p:nvPr>
            <p:ph type="body" idx="1"/>
          </p:nvPr>
        </p:nvSpPr>
        <p:spPr>
          <a:xfrm>
            <a:off x="387900" y="1594025"/>
            <a:ext cx="2808000" cy="26811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8" name="Google Shape;38;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9"/>
        <p:cNvGrpSpPr/>
        <p:nvPr/>
      </p:nvGrpSpPr>
      <p:grpSpPr>
        <a:xfrm>
          <a:off x="0" y="0"/>
          <a:ext cx="0" cy="0"/>
          <a:chOff x="0" y="0"/>
          <a:chExt cx="0" cy="0"/>
        </a:xfrm>
      </p:grpSpPr>
      <p:sp>
        <p:nvSpPr>
          <p:cNvPr id="40" name="Google Shape;40;p8"/>
          <p:cNvSpPr txBox="1">
            <a:spLocks noGrp="1"/>
          </p:cNvSpPr>
          <p:nvPr>
            <p:ph type="title"/>
          </p:nvPr>
        </p:nvSpPr>
        <p:spPr>
          <a:xfrm>
            <a:off x="490250" y="526350"/>
            <a:ext cx="56187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41" name="Google Shape;41;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2"/>
        <p:cNvGrpSpPr/>
        <p:nvPr/>
      </p:nvGrpSpPr>
      <p:grpSpPr>
        <a:xfrm>
          <a:off x="0" y="0"/>
          <a:ext cx="0" cy="0"/>
          <a:chOff x="0" y="0"/>
          <a:chExt cx="0" cy="0"/>
        </a:xfrm>
      </p:grpSpPr>
      <p:sp>
        <p:nvSpPr>
          <p:cNvPr id="43" name="Google Shape;43;p9"/>
          <p:cNvSpPr/>
          <p:nvPr/>
        </p:nvSpPr>
        <p:spPr>
          <a:xfrm>
            <a:off x="4572000" y="-75"/>
            <a:ext cx="4572000"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4" name="Google Shape;44;p9"/>
          <p:cNvCxnSpPr/>
          <p:nvPr/>
        </p:nvCxnSpPr>
        <p:spPr>
          <a:xfrm>
            <a:off x="5029675" y="4495503"/>
            <a:ext cx="540900" cy="0"/>
          </a:xfrm>
          <a:prstGeom prst="straightConnector1">
            <a:avLst/>
          </a:prstGeom>
          <a:noFill/>
          <a:ln w="38100" cap="flat" cmpd="sng">
            <a:solidFill>
              <a:schemeClr val="accent5"/>
            </a:solidFill>
            <a:prstDash val="solid"/>
            <a:round/>
            <a:headEnd type="none" w="sm" len="sm"/>
            <a:tailEnd type="none" w="sm" len="sm"/>
          </a:ln>
        </p:spPr>
      </p:cxnSp>
      <p:sp>
        <p:nvSpPr>
          <p:cNvPr id="45" name="Google Shape;45;p9"/>
          <p:cNvSpPr txBox="1">
            <a:spLocks noGrp="1"/>
          </p:cNvSpPr>
          <p:nvPr>
            <p:ph type="title"/>
          </p:nvPr>
        </p:nvSpPr>
        <p:spPr>
          <a:xfrm>
            <a:off x="265500" y="1209075"/>
            <a:ext cx="4045200" cy="1506300"/>
          </a:xfrm>
          <a:prstGeom prst="rect">
            <a:avLst/>
          </a:prstGeom>
        </p:spPr>
        <p:txBody>
          <a:bodyPr spcFirstLastPara="1" wrap="square" lIns="91425" tIns="91425" rIns="91425" bIns="91425" anchor="b" anchorCtr="0">
            <a:norm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a:endParaRPr/>
          </a:p>
        </p:txBody>
      </p:sp>
      <p:sp>
        <p:nvSpPr>
          <p:cNvPr id="46" name="Google Shape;46;p9"/>
          <p:cNvSpPr txBox="1">
            <a:spLocks noGrp="1"/>
          </p:cNvSpPr>
          <p:nvPr>
            <p:ph type="subTitle" idx="1"/>
          </p:nvPr>
        </p:nvSpPr>
        <p:spPr>
          <a:xfrm>
            <a:off x="265500" y="2769001"/>
            <a:ext cx="4045200" cy="13455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Clr>
                <a:schemeClr val="accent5"/>
              </a:buClr>
              <a:buSzPts val="2100"/>
              <a:buNone/>
              <a:defRPr sz="2100">
                <a:solidFill>
                  <a:schemeClr val="accent5"/>
                </a:solidFill>
              </a:defRPr>
            </a:lvl1pPr>
            <a:lvl2pPr lvl="1" algn="ctr">
              <a:lnSpc>
                <a:spcPct val="100000"/>
              </a:lnSpc>
              <a:spcBef>
                <a:spcPts val="0"/>
              </a:spcBef>
              <a:spcAft>
                <a:spcPts val="0"/>
              </a:spcAft>
              <a:buClr>
                <a:schemeClr val="accent5"/>
              </a:buClr>
              <a:buSzPts val="2100"/>
              <a:buNone/>
              <a:defRPr sz="2100">
                <a:solidFill>
                  <a:schemeClr val="accent5"/>
                </a:solidFill>
              </a:defRPr>
            </a:lvl2pPr>
            <a:lvl3pPr lvl="2" algn="ctr">
              <a:lnSpc>
                <a:spcPct val="100000"/>
              </a:lnSpc>
              <a:spcBef>
                <a:spcPts val="0"/>
              </a:spcBef>
              <a:spcAft>
                <a:spcPts val="0"/>
              </a:spcAft>
              <a:buClr>
                <a:schemeClr val="accent5"/>
              </a:buClr>
              <a:buSzPts val="2100"/>
              <a:buNone/>
              <a:defRPr sz="2100">
                <a:solidFill>
                  <a:schemeClr val="accent5"/>
                </a:solidFill>
              </a:defRPr>
            </a:lvl3pPr>
            <a:lvl4pPr lvl="3" algn="ctr">
              <a:lnSpc>
                <a:spcPct val="100000"/>
              </a:lnSpc>
              <a:spcBef>
                <a:spcPts val="0"/>
              </a:spcBef>
              <a:spcAft>
                <a:spcPts val="0"/>
              </a:spcAft>
              <a:buClr>
                <a:schemeClr val="accent5"/>
              </a:buClr>
              <a:buSzPts val="2100"/>
              <a:buNone/>
              <a:defRPr sz="2100">
                <a:solidFill>
                  <a:schemeClr val="accent5"/>
                </a:solidFill>
              </a:defRPr>
            </a:lvl4pPr>
            <a:lvl5pPr lvl="4" algn="ctr">
              <a:lnSpc>
                <a:spcPct val="100000"/>
              </a:lnSpc>
              <a:spcBef>
                <a:spcPts val="0"/>
              </a:spcBef>
              <a:spcAft>
                <a:spcPts val="0"/>
              </a:spcAft>
              <a:buClr>
                <a:schemeClr val="accent5"/>
              </a:buClr>
              <a:buSzPts val="2100"/>
              <a:buNone/>
              <a:defRPr sz="2100">
                <a:solidFill>
                  <a:schemeClr val="accent5"/>
                </a:solidFill>
              </a:defRPr>
            </a:lvl5pPr>
            <a:lvl6pPr lvl="5" algn="ctr">
              <a:lnSpc>
                <a:spcPct val="100000"/>
              </a:lnSpc>
              <a:spcBef>
                <a:spcPts val="0"/>
              </a:spcBef>
              <a:spcAft>
                <a:spcPts val="0"/>
              </a:spcAft>
              <a:buClr>
                <a:schemeClr val="accent5"/>
              </a:buClr>
              <a:buSzPts val="2100"/>
              <a:buNone/>
              <a:defRPr sz="2100">
                <a:solidFill>
                  <a:schemeClr val="accent5"/>
                </a:solidFill>
              </a:defRPr>
            </a:lvl6pPr>
            <a:lvl7pPr lvl="6" algn="ctr">
              <a:lnSpc>
                <a:spcPct val="100000"/>
              </a:lnSpc>
              <a:spcBef>
                <a:spcPts val="0"/>
              </a:spcBef>
              <a:spcAft>
                <a:spcPts val="0"/>
              </a:spcAft>
              <a:buClr>
                <a:schemeClr val="accent5"/>
              </a:buClr>
              <a:buSzPts val="2100"/>
              <a:buNone/>
              <a:defRPr sz="2100">
                <a:solidFill>
                  <a:schemeClr val="accent5"/>
                </a:solidFill>
              </a:defRPr>
            </a:lvl7pPr>
            <a:lvl8pPr lvl="7" algn="ctr">
              <a:lnSpc>
                <a:spcPct val="100000"/>
              </a:lnSpc>
              <a:spcBef>
                <a:spcPts val="0"/>
              </a:spcBef>
              <a:spcAft>
                <a:spcPts val="0"/>
              </a:spcAft>
              <a:buClr>
                <a:schemeClr val="accent5"/>
              </a:buClr>
              <a:buSzPts val="2100"/>
              <a:buNone/>
              <a:defRPr sz="2100">
                <a:solidFill>
                  <a:schemeClr val="accent5"/>
                </a:solidFill>
              </a:defRPr>
            </a:lvl8pPr>
            <a:lvl9pPr lvl="8" algn="ctr">
              <a:lnSpc>
                <a:spcPct val="100000"/>
              </a:lnSpc>
              <a:spcBef>
                <a:spcPts val="0"/>
              </a:spcBef>
              <a:spcAft>
                <a:spcPts val="0"/>
              </a:spcAft>
              <a:buClr>
                <a:schemeClr val="accent5"/>
              </a:buClr>
              <a:buSzPts val="2100"/>
              <a:buNone/>
              <a:defRPr sz="2100">
                <a:solidFill>
                  <a:schemeClr val="accent5"/>
                </a:solidFill>
              </a:defRPr>
            </a:lvl9pPr>
          </a:lstStyle>
          <a:p>
            <a:endParaRPr/>
          </a:p>
        </p:txBody>
      </p:sp>
      <p:sp>
        <p:nvSpPr>
          <p:cNvPr id="47" name="Google Shape;47;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8" name="Google Shape;48;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9"/>
        <p:cNvGrpSpPr/>
        <p:nvPr/>
      </p:nvGrpSpPr>
      <p:grpSpPr>
        <a:xfrm>
          <a:off x="0" y="0"/>
          <a:ext cx="0" cy="0"/>
          <a:chOff x="0" y="0"/>
          <a:chExt cx="0" cy="0"/>
        </a:xfrm>
      </p:grpSpPr>
      <p:sp>
        <p:nvSpPr>
          <p:cNvPr id="50" name="Google Shape;50;p10"/>
          <p:cNvSpPr txBox="1">
            <a:spLocks noGrp="1"/>
          </p:cNvSpPr>
          <p:nvPr>
            <p:ph type="body" idx="1"/>
          </p:nvPr>
        </p:nvSpPr>
        <p:spPr>
          <a:xfrm>
            <a:off x="319500" y="4233725"/>
            <a:ext cx="5998800" cy="5988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Font typeface="Roboto Slab"/>
              <a:buNone/>
              <a:defRPr>
                <a:latin typeface="Roboto Slab"/>
                <a:ea typeface="Roboto Slab"/>
                <a:cs typeface="Roboto Slab"/>
                <a:sym typeface="Roboto Slab"/>
              </a:defRPr>
            </a:lvl1pPr>
          </a:lstStyle>
          <a:p>
            <a:endParaRPr/>
          </a:p>
        </p:txBody>
      </p:sp>
      <p:sp>
        <p:nvSpPr>
          <p:cNvPr id="51" name="Google Shape;51;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2"/>
        <p:cNvGrpSpPr/>
        <p:nvPr/>
      </p:nvGrpSpPr>
      <p:grpSpPr>
        <a:xfrm>
          <a:off x="0" y="0"/>
          <a:ext cx="0" cy="0"/>
          <a:chOff x="0" y="0"/>
          <a:chExt cx="0" cy="0"/>
        </a:xfrm>
      </p:grpSpPr>
      <p:sp>
        <p:nvSpPr>
          <p:cNvPr id="53" name="Google Shape;53;p11"/>
          <p:cNvSpPr/>
          <p:nvPr/>
        </p:nvSpPr>
        <p:spPr>
          <a:xfrm>
            <a:off x="150" y="5076825"/>
            <a:ext cx="9143700" cy="666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11"/>
          <p:cNvSpPr txBox="1">
            <a:spLocks noGrp="1"/>
          </p:cNvSpPr>
          <p:nvPr>
            <p:ph type="title" hasCustomPrompt="1"/>
          </p:nvPr>
        </p:nvSpPr>
        <p:spPr>
          <a:xfrm>
            <a:off x="387900" y="1152450"/>
            <a:ext cx="8368200" cy="15384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accent5"/>
              </a:buClr>
              <a:buSzPts val="13000"/>
              <a:buNone/>
              <a:defRPr sz="13000">
                <a:solidFill>
                  <a:schemeClr val="accent5"/>
                </a:solidFill>
              </a:defRPr>
            </a:lvl1pPr>
            <a:lvl2pPr lvl="1" algn="ctr">
              <a:spcBef>
                <a:spcPts val="0"/>
              </a:spcBef>
              <a:spcAft>
                <a:spcPts val="0"/>
              </a:spcAft>
              <a:buClr>
                <a:schemeClr val="accent5"/>
              </a:buClr>
              <a:buSzPts val="13000"/>
              <a:buNone/>
              <a:defRPr sz="13000">
                <a:solidFill>
                  <a:schemeClr val="accent5"/>
                </a:solidFill>
              </a:defRPr>
            </a:lvl2pPr>
            <a:lvl3pPr lvl="2" algn="ctr">
              <a:spcBef>
                <a:spcPts val="0"/>
              </a:spcBef>
              <a:spcAft>
                <a:spcPts val="0"/>
              </a:spcAft>
              <a:buClr>
                <a:schemeClr val="accent5"/>
              </a:buClr>
              <a:buSzPts val="13000"/>
              <a:buNone/>
              <a:defRPr sz="13000">
                <a:solidFill>
                  <a:schemeClr val="accent5"/>
                </a:solidFill>
              </a:defRPr>
            </a:lvl3pPr>
            <a:lvl4pPr lvl="3" algn="ctr">
              <a:spcBef>
                <a:spcPts val="0"/>
              </a:spcBef>
              <a:spcAft>
                <a:spcPts val="0"/>
              </a:spcAft>
              <a:buClr>
                <a:schemeClr val="accent5"/>
              </a:buClr>
              <a:buSzPts val="13000"/>
              <a:buNone/>
              <a:defRPr sz="13000">
                <a:solidFill>
                  <a:schemeClr val="accent5"/>
                </a:solidFill>
              </a:defRPr>
            </a:lvl4pPr>
            <a:lvl5pPr lvl="4" algn="ctr">
              <a:spcBef>
                <a:spcPts val="0"/>
              </a:spcBef>
              <a:spcAft>
                <a:spcPts val="0"/>
              </a:spcAft>
              <a:buClr>
                <a:schemeClr val="accent5"/>
              </a:buClr>
              <a:buSzPts val="13000"/>
              <a:buNone/>
              <a:defRPr sz="13000">
                <a:solidFill>
                  <a:schemeClr val="accent5"/>
                </a:solidFill>
              </a:defRPr>
            </a:lvl5pPr>
            <a:lvl6pPr lvl="5" algn="ctr">
              <a:spcBef>
                <a:spcPts val="0"/>
              </a:spcBef>
              <a:spcAft>
                <a:spcPts val="0"/>
              </a:spcAft>
              <a:buClr>
                <a:schemeClr val="accent5"/>
              </a:buClr>
              <a:buSzPts val="13000"/>
              <a:buNone/>
              <a:defRPr sz="13000">
                <a:solidFill>
                  <a:schemeClr val="accent5"/>
                </a:solidFill>
              </a:defRPr>
            </a:lvl6pPr>
            <a:lvl7pPr lvl="6" algn="ctr">
              <a:spcBef>
                <a:spcPts val="0"/>
              </a:spcBef>
              <a:spcAft>
                <a:spcPts val="0"/>
              </a:spcAft>
              <a:buClr>
                <a:schemeClr val="accent5"/>
              </a:buClr>
              <a:buSzPts val="13000"/>
              <a:buNone/>
              <a:defRPr sz="13000">
                <a:solidFill>
                  <a:schemeClr val="accent5"/>
                </a:solidFill>
              </a:defRPr>
            </a:lvl7pPr>
            <a:lvl8pPr lvl="7" algn="ctr">
              <a:spcBef>
                <a:spcPts val="0"/>
              </a:spcBef>
              <a:spcAft>
                <a:spcPts val="0"/>
              </a:spcAft>
              <a:buClr>
                <a:schemeClr val="accent5"/>
              </a:buClr>
              <a:buSzPts val="13000"/>
              <a:buNone/>
              <a:defRPr sz="13000">
                <a:solidFill>
                  <a:schemeClr val="accent5"/>
                </a:solidFill>
              </a:defRPr>
            </a:lvl8pPr>
            <a:lvl9pPr lvl="8" algn="ctr">
              <a:spcBef>
                <a:spcPts val="0"/>
              </a:spcBef>
              <a:spcAft>
                <a:spcPts val="0"/>
              </a:spcAft>
              <a:buClr>
                <a:schemeClr val="accent5"/>
              </a:buClr>
              <a:buSzPts val="13000"/>
              <a:buNone/>
              <a:defRPr sz="13000">
                <a:solidFill>
                  <a:schemeClr val="accent5"/>
                </a:solidFill>
              </a:defRPr>
            </a:lvl9pPr>
          </a:lstStyle>
          <a:p>
            <a:r>
              <a:t>xx%</a:t>
            </a:r>
          </a:p>
        </p:txBody>
      </p:sp>
      <p:sp>
        <p:nvSpPr>
          <p:cNvPr id="55" name="Google Shape;55;p11"/>
          <p:cNvSpPr txBox="1">
            <a:spLocks noGrp="1"/>
          </p:cNvSpPr>
          <p:nvPr>
            <p:ph type="body" idx="1"/>
          </p:nvPr>
        </p:nvSpPr>
        <p:spPr>
          <a:xfrm>
            <a:off x="387900" y="2919450"/>
            <a:ext cx="8368200" cy="10716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56" name="Google Shape;56;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7"/>
        <p:cNvGrpSpPr/>
        <p:nvPr/>
      </p:nvGrpSpPr>
      <p:grpSpPr>
        <a:xfrm>
          <a:off x="0" y="0"/>
          <a:ext cx="0" cy="0"/>
          <a:chOff x="0" y="0"/>
          <a:chExt cx="0" cy="0"/>
        </a:xfrm>
      </p:grpSpPr>
      <p:sp>
        <p:nvSpPr>
          <p:cNvPr id="58" name="Google Shape;58;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rina">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87900" y="458025"/>
            <a:ext cx="8368200" cy="686100"/>
          </a:xfrm>
          <a:prstGeom prst="rect">
            <a:avLst/>
          </a:prstGeom>
          <a:noFill/>
          <a:ln>
            <a:noFill/>
          </a:ln>
        </p:spPr>
        <p:txBody>
          <a:bodyPr spcFirstLastPara="1" wrap="square" lIns="91425" tIns="91425" rIns="91425" bIns="91425" anchor="b" anchorCtr="0">
            <a:normAutofit/>
          </a:bodyPr>
          <a:lstStyle>
            <a:lvl1pPr lvl="0">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1pPr>
            <a:lvl2pPr lvl="1">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2pPr>
            <a:lvl3pPr lvl="2">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3pPr>
            <a:lvl4pPr lvl="3">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4pPr>
            <a:lvl5pPr lvl="4">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5pPr>
            <a:lvl6pPr lvl="5">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6pPr>
            <a:lvl7pPr lvl="6">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7pPr>
            <a:lvl8pPr lvl="7">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8pPr>
            <a:lvl9pPr lvl="8">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9pPr>
          </a:lstStyle>
          <a:p>
            <a:endParaRPr/>
          </a:p>
        </p:txBody>
      </p:sp>
      <p:sp>
        <p:nvSpPr>
          <p:cNvPr id="7" name="Google Shape;7;p1"/>
          <p:cNvSpPr txBox="1">
            <a:spLocks noGrp="1"/>
          </p:cNvSpPr>
          <p:nvPr>
            <p:ph type="body" idx="1"/>
          </p:nvPr>
        </p:nvSpPr>
        <p:spPr>
          <a:xfrm>
            <a:off x="387900" y="1489824"/>
            <a:ext cx="8368200" cy="30789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1"/>
              </a:buClr>
              <a:buSzPts val="1800"/>
              <a:buFont typeface="Roboto"/>
              <a:buChar char="●"/>
              <a:defRPr sz="1800">
                <a:solidFill>
                  <a:schemeClr val="dk1"/>
                </a:solidFill>
                <a:latin typeface="Roboto"/>
                <a:ea typeface="Roboto"/>
                <a:cs typeface="Roboto"/>
                <a:sym typeface="Roboto"/>
              </a:defRPr>
            </a:lvl1pPr>
            <a:lvl2pPr marL="914400" lvl="1"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2pPr>
            <a:lvl3pPr marL="1371600" lvl="2"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3pPr>
            <a:lvl4pPr marL="1828800" lvl="3"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4pPr>
            <a:lvl5pPr marL="2286000" lvl="4"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5pPr>
            <a:lvl6pPr marL="2743200" lvl="5"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6pPr>
            <a:lvl7pPr marL="3200400" lvl="6"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7pPr>
            <a:lvl8pPr marL="3657600" lvl="7"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8pPr>
            <a:lvl9pPr marL="4114800" lvl="8"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1"/>
                </a:solidFill>
                <a:latin typeface="Roboto"/>
                <a:ea typeface="Roboto"/>
                <a:cs typeface="Roboto"/>
                <a:sym typeface="Roboto"/>
              </a:defRPr>
            </a:lvl1pPr>
            <a:lvl2pPr lvl="1" algn="r">
              <a:buNone/>
              <a:defRPr sz="1000">
                <a:solidFill>
                  <a:schemeClr val="dk1"/>
                </a:solidFill>
                <a:latin typeface="Roboto"/>
                <a:ea typeface="Roboto"/>
                <a:cs typeface="Roboto"/>
                <a:sym typeface="Roboto"/>
              </a:defRPr>
            </a:lvl2pPr>
            <a:lvl3pPr lvl="2" algn="r">
              <a:buNone/>
              <a:defRPr sz="1000">
                <a:solidFill>
                  <a:schemeClr val="dk1"/>
                </a:solidFill>
                <a:latin typeface="Roboto"/>
                <a:ea typeface="Roboto"/>
                <a:cs typeface="Roboto"/>
                <a:sym typeface="Roboto"/>
              </a:defRPr>
            </a:lvl3pPr>
            <a:lvl4pPr lvl="3" algn="r">
              <a:buNone/>
              <a:defRPr sz="1000">
                <a:solidFill>
                  <a:schemeClr val="dk1"/>
                </a:solidFill>
                <a:latin typeface="Roboto"/>
                <a:ea typeface="Roboto"/>
                <a:cs typeface="Roboto"/>
                <a:sym typeface="Roboto"/>
              </a:defRPr>
            </a:lvl4pPr>
            <a:lvl5pPr lvl="4" algn="r">
              <a:buNone/>
              <a:defRPr sz="1000">
                <a:solidFill>
                  <a:schemeClr val="dk1"/>
                </a:solidFill>
                <a:latin typeface="Roboto"/>
                <a:ea typeface="Roboto"/>
                <a:cs typeface="Roboto"/>
                <a:sym typeface="Roboto"/>
              </a:defRPr>
            </a:lvl5pPr>
            <a:lvl6pPr lvl="5" algn="r">
              <a:buNone/>
              <a:defRPr sz="1000">
                <a:solidFill>
                  <a:schemeClr val="dk1"/>
                </a:solidFill>
                <a:latin typeface="Roboto"/>
                <a:ea typeface="Roboto"/>
                <a:cs typeface="Roboto"/>
                <a:sym typeface="Roboto"/>
              </a:defRPr>
            </a:lvl6pPr>
            <a:lvl7pPr lvl="6" algn="r">
              <a:buNone/>
              <a:defRPr sz="1000">
                <a:solidFill>
                  <a:schemeClr val="dk1"/>
                </a:solidFill>
                <a:latin typeface="Roboto"/>
                <a:ea typeface="Roboto"/>
                <a:cs typeface="Roboto"/>
                <a:sym typeface="Roboto"/>
              </a:defRPr>
            </a:lvl7pPr>
            <a:lvl8pPr lvl="7" algn="r">
              <a:buNone/>
              <a:defRPr sz="1000">
                <a:solidFill>
                  <a:schemeClr val="dk1"/>
                </a:solidFill>
                <a:latin typeface="Roboto"/>
                <a:ea typeface="Roboto"/>
                <a:cs typeface="Roboto"/>
                <a:sym typeface="Roboto"/>
              </a:defRPr>
            </a:lvl8pPr>
            <a:lvl9pPr lvl="8" algn="r">
              <a:buNone/>
              <a:defRPr sz="1000">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fr"/>
              <a:t>‹N°›</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2"/>
        <p:cNvGrpSpPr/>
        <p:nvPr/>
      </p:nvGrpSpPr>
      <p:grpSpPr>
        <a:xfrm>
          <a:off x="0" y="0"/>
          <a:ext cx="0" cy="0"/>
          <a:chOff x="0" y="0"/>
          <a:chExt cx="0" cy="0"/>
        </a:xfrm>
      </p:grpSpPr>
      <p:sp>
        <p:nvSpPr>
          <p:cNvPr id="63" name="Google Shape;63;p13"/>
          <p:cNvSpPr txBox="1">
            <a:spLocks noGrp="1"/>
          </p:cNvSpPr>
          <p:nvPr>
            <p:ph type="ctrTitle"/>
          </p:nvPr>
        </p:nvSpPr>
        <p:spPr>
          <a:xfrm>
            <a:off x="1680300" y="837125"/>
            <a:ext cx="6530100" cy="18093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SzPts val="990"/>
              <a:buNone/>
            </a:pPr>
            <a:r>
              <a:rPr lang="fr" sz="2900"/>
              <a:t>BU et TROD : où, quand, comment ? </a:t>
            </a:r>
            <a:endParaRPr sz="2900"/>
          </a:p>
          <a:p>
            <a:pPr marL="0" lvl="0" indent="0" algn="ctr" rtl="0">
              <a:spcBef>
                <a:spcPts val="0"/>
              </a:spcBef>
              <a:spcAft>
                <a:spcPts val="0"/>
              </a:spcAft>
              <a:buSzPts val="990"/>
              <a:buNone/>
            </a:pPr>
            <a:r>
              <a:rPr lang="fr" sz="2900"/>
              <a:t>Point de vue d’un pharmacien d’officine</a:t>
            </a:r>
            <a:endParaRPr sz="2900"/>
          </a:p>
        </p:txBody>
      </p:sp>
      <p:sp>
        <p:nvSpPr>
          <p:cNvPr id="64" name="Google Shape;64;p13"/>
          <p:cNvSpPr txBox="1">
            <a:spLocks noGrp="1"/>
          </p:cNvSpPr>
          <p:nvPr>
            <p:ph type="subTitle" idx="1"/>
          </p:nvPr>
        </p:nvSpPr>
        <p:spPr>
          <a:xfrm>
            <a:off x="1723275" y="2970500"/>
            <a:ext cx="5783400" cy="1475100"/>
          </a:xfrm>
          <a:prstGeom prst="rect">
            <a:avLst/>
          </a:prstGeom>
        </p:spPr>
        <p:txBody>
          <a:bodyPr spcFirstLastPara="1" wrap="square" lIns="91425" tIns="91425" rIns="91425" bIns="91425" anchor="t" anchorCtr="0">
            <a:normAutofit fontScale="70000" lnSpcReduction="20000"/>
          </a:bodyPr>
          <a:lstStyle/>
          <a:p>
            <a:pPr marL="0" lvl="0" indent="0" algn="ctr" rtl="0">
              <a:spcBef>
                <a:spcPts val="0"/>
              </a:spcBef>
              <a:spcAft>
                <a:spcPts val="0"/>
              </a:spcAft>
              <a:buNone/>
            </a:pPr>
            <a:r>
              <a:rPr lang="fr"/>
              <a:t>Quentin Roset</a:t>
            </a:r>
            <a:endParaRPr/>
          </a:p>
          <a:p>
            <a:pPr marL="0" lvl="0" indent="0" algn="ctr" rtl="0">
              <a:spcBef>
                <a:spcPts val="0"/>
              </a:spcBef>
              <a:spcAft>
                <a:spcPts val="0"/>
              </a:spcAft>
              <a:buNone/>
            </a:pPr>
            <a:r>
              <a:rPr lang="fr"/>
              <a:t>Docteur en pharmacie - Titulaire de la pharmacie du Bocage</a:t>
            </a:r>
            <a:endParaRPr/>
          </a:p>
          <a:p>
            <a:pPr marL="0" lvl="0" indent="0" algn="ctr" rtl="0">
              <a:spcBef>
                <a:spcPts val="0"/>
              </a:spcBef>
              <a:spcAft>
                <a:spcPts val="0"/>
              </a:spcAft>
              <a:buNone/>
            </a:pPr>
            <a:r>
              <a:rPr lang="fr"/>
              <a:t>Membre de l’EMA 21-52</a:t>
            </a:r>
            <a:endParaRPr/>
          </a:p>
          <a:p>
            <a:pPr marL="0" lvl="0" indent="0" algn="ctr" rtl="0">
              <a:spcBef>
                <a:spcPts val="0"/>
              </a:spcBef>
              <a:spcAft>
                <a:spcPts val="0"/>
              </a:spcAft>
              <a:buNone/>
            </a:pPr>
            <a:endParaRPr/>
          </a:p>
          <a:p>
            <a:pPr marL="0" lvl="0" indent="0" algn="ctr" rtl="0">
              <a:spcBef>
                <a:spcPts val="0"/>
              </a:spcBef>
              <a:spcAft>
                <a:spcPts val="0"/>
              </a:spcAft>
              <a:buNone/>
            </a:pPr>
            <a:endParaRPr/>
          </a:p>
          <a:p>
            <a:pPr marL="0" lvl="0" indent="0" algn="ctr" rtl="0">
              <a:spcBef>
                <a:spcPts val="0"/>
              </a:spcBef>
              <a:spcAft>
                <a:spcPts val="0"/>
              </a:spcAft>
              <a:buNone/>
            </a:pPr>
            <a:r>
              <a:rPr lang="fr" sz="2036" i="1">
                <a:solidFill>
                  <a:schemeClr val="dk1"/>
                </a:solidFill>
              </a:rPr>
              <a:t>Journée du CPIAS 24/09/2026</a:t>
            </a:r>
            <a:endParaRPr sz="2036" i="1">
              <a:solidFill>
                <a:schemeClr val="dk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14"/>
          <p:cNvSpPr txBox="1">
            <a:spLocks noGrp="1"/>
          </p:cNvSpPr>
          <p:nvPr>
            <p:ph type="title"/>
          </p:nvPr>
        </p:nvSpPr>
        <p:spPr>
          <a:xfrm>
            <a:off x="378300" y="658075"/>
            <a:ext cx="8387400" cy="20439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fr"/>
              <a:t>Les parcours TROD en officine : d’où viennent-ils ?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15"/>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fr"/>
              <a:t>Un enjeu d’accès au soins bien identifié</a:t>
            </a:r>
            <a:endParaRPr/>
          </a:p>
        </p:txBody>
      </p:sp>
      <p:sp>
        <p:nvSpPr>
          <p:cNvPr id="75" name="Google Shape;75;p15"/>
          <p:cNvSpPr txBox="1">
            <a:spLocks noGrp="1"/>
          </p:cNvSpPr>
          <p:nvPr>
            <p:ph type="body" idx="1"/>
          </p:nvPr>
        </p:nvSpPr>
        <p:spPr>
          <a:xfrm>
            <a:off x="231900" y="1489825"/>
            <a:ext cx="8680200" cy="3446700"/>
          </a:xfrm>
          <a:prstGeom prst="rect">
            <a:avLst/>
          </a:prstGeom>
        </p:spPr>
        <p:txBody>
          <a:bodyPr spcFirstLastPara="1" wrap="square" lIns="91425" tIns="91425" rIns="91425" bIns="91425" anchor="t" anchorCtr="0">
            <a:normAutofit lnSpcReduction="10000"/>
          </a:bodyPr>
          <a:lstStyle/>
          <a:p>
            <a:pPr marL="457200" lvl="0" indent="0" algn="ctr" rtl="0">
              <a:spcBef>
                <a:spcPts val="0"/>
              </a:spcBef>
              <a:spcAft>
                <a:spcPts val="0"/>
              </a:spcAft>
              <a:buNone/>
            </a:pPr>
            <a:r>
              <a:rPr lang="fr"/>
              <a:t>Pathologies bénignes mais douloureuses (angine, cystite, viroses diverses…)</a:t>
            </a:r>
            <a:endParaRPr/>
          </a:p>
          <a:p>
            <a:pPr marL="457200" lvl="0" indent="0" algn="ctr" rtl="0">
              <a:spcBef>
                <a:spcPts val="1200"/>
              </a:spcBef>
              <a:spcAft>
                <a:spcPts val="0"/>
              </a:spcAft>
              <a:buNone/>
            </a:pPr>
            <a:endParaRPr/>
          </a:p>
          <a:p>
            <a:pPr marL="457200" lvl="0" indent="0" algn="ctr" rtl="0">
              <a:spcBef>
                <a:spcPts val="1200"/>
              </a:spcBef>
              <a:spcAft>
                <a:spcPts val="0"/>
              </a:spcAft>
              <a:buNone/>
            </a:pPr>
            <a:r>
              <a:rPr lang="fr"/>
              <a:t>Selon les lieux, attentes parfois de plusieurs jours/semaines pour consulter</a:t>
            </a:r>
            <a:endParaRPr/>
          </a:p>
          <a:p>
            <a:pPr marL="457200" lvl="0" indent="0" algn="ctr" rtl="0">
              <a:spcBef>
                <a:spcPts val="1200"/>
              </a:spcBef>
              <a:spcAft>
                <a:spcPts val="0"/>
              </a:spcAft>
              <a:buNone/>
            </a:pPr>
            <a:endParaRPr/>
          </a:p>
          <a:p>
            <a:pPr marL="457200" lvl="0" indent="0" algn="ctr" rtl="0">
              <a:spcBef>
                <a:spcPts val="1200"/>
              </a:spcBef>
              <a:spcAft>
                <a:spcPts val="0"/>
              </a:spcAft>
              <a:buNone/>
            </a:pPr>
            <a:r>
              <a:rPr lang="fr"/>
              <a:t>Baisse de la qualité de vie et risque important d’aggravation des symptômes</a:t>
            </a:r>
            <a:endParaRPr/>
          </a:p>
          <a:p>
            <a:pPr marL="457200" lvl="0" indent="0" algn="ctr" rtl="0">
              <a:spcBef>
                <a:spcPts val="1200"/>
              </a:spcBef>
              <a:spcAft>
                <a:spcPts val="0"/>
              </a:spcAft>
              <a:buNone/>
            </a:pPr>
            <a:endParaRPr/>
          </a:p>
          <a:p>
            <a:pPr marL="457200" lvl="0" indent="0" algn="ctr" rtl="0">
              <a:spcBef>
                <a:spcPts val="1200"/>
              </a:spcBef>
              <a:spcAft>
                <a:spcPts val="1200"/>
              </a:spcAft>
              <a:buNone/>
            </a:pPr>
            <a:r>
              <a:rPr lang="fr"/>
              <a:t>Risque d’encombrement des urgences</a:t>
            </a:r>
            <a:endParaRPr/>
          </a:p>
        </p:txBody>
      </p:sp>
      <p:sp>
        <p:nvSpPr>
          <p:cNvPr id="76" name="Google Shape;76;p15"/>
          <p:cNvSpPr/>
          <p:nvPr/>
        </p:nvSpPr>
        <p:spPr>
          <a:xfrm>
            <a:off x="4227150" y="1966500"/>
            <a:ext cx="488700" cy="518100"/>
          </a:xfrm>
          <a:prstGeom prst="down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Roboto"/>
              <a:ea typeface="Roboto"/>
              <a:cs typeface="Roboto"/>
              <a:sym typeface="Roboto"/>
            </a:endParaRPr>
          </a:p>
        </p:txBody>
      </p:sp>
      <p:sp>
        <p:nvSpPr>
          <p:cNvPr id="77" name="Google Shape;77;p15"/>
          <p:cNvSpPr/>
          <p:nvPr/>
        </p:nvSpPr>
        <p:spPr>
          <a:xfrm>
            <a:off x="4227150" y="2954125"/>
            <a:ext cx="488700" cy="518100"/>
          </a:xfrm>
          <a:prstGeom prst="down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Roboto"/>
              <a:ea typeface="Roboto"/>
              <a:cs typeface="Roboto"/>
              <a:sym typeface="Roboto"/>
            </a:endParaRPr>
          </a:p>
        </p:txBody>
      </p:sp>
      <p:sp>
        <p:nvSpPr>
          <p:cNvPr id="78" name="Google Shape;78;p15"/>
          <p:cNvSpPr/>
          <p:nvPr/>
        </p:nvSpPr>
        <p:spPr>
          <a:xfrm>
            <a:off x="4227150" y="3815300"/>
            <a:ext cx="488700" cy="518100"/>
          </a:xfrm>
          <a:prstGeom prst="down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Roboto"/>
              <a:ea typeface="Roboto"/>
              <a:cs typeface="Roboto"/>
              <a:sym typeface="Roboto"/>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16"/>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fontScale="90000"/>
          </a:bodyPr>
          <a:lstStyle/>
          <a:p>
            <a:pPr marL="0" lvl="0" indent="0" algn="l" rtl="0">
              <a:spcBef>
                <a:spcPts val="0"/>
              </a:spcBef>
              <a:spcAft>
                <a:spcPts val="0"/>
              </a:spcAft>
              <a:buNone/>
            </a:pPr>
            <a:r>
              <a:rPr lang="fr"/>
              <a:t>Les pharmaciens confrontés à une automédication inefficace voire dangereuse</a:t>
            </a:r>
            <a:endParaRPr/>
          </a:p>
        </p:txBody>
      </p:sp>
      <p:sp>
        <p:nvSpPr>
          <p:cNvPr id="84" name="Google Shape;84;p16"/>
          <p:cNvSpPr txBox="1">
            <a:spLocks noGrp="1"/>
          </p:cNvSpPr>
          <p:nvPr>
            <p:ph type="body" idx="1"/>
          </p:nvPr>
        </p:nvSpPr>
        <p:spPr>
          <a:xfrm>
            <a:off x="419375" y="1623200"/>
            <a:ext cx="3599700" cy="151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fr"/>
              <a:t>Automédication inefficace : absence de preuve en cas cystite déclarée (</a:t>
            </a:r>
            <a:r>
              <a:rPr lang="fr" sz="1600" i="1"/>
              <a:t>Phytothérapie - canneberge/bruyère)</a:t>
            </a:r>
            <a:endParaRPr sz="1400"/>
          </a:p>
          <a:p>
            <a:pPr marL="0" lvl="0" indent="0" algn="ctr" rtl="0">
              <a:spcBef>
                <a:spcPts val="1200"/>
              </a:spcBef>
              <a:spcAft>
                <a:spcPts val="1200"/>
              </a:spcAft>
              <a:buNone/>
            </a:pPr>
            <a:endParaRPr/>
          </a:p>
        </p:txBody>
      </p:sp>
      <p:sp>
        <p:nvSpPr>
          <p:cNvPr id="85" name="Google Shape;85;p16"/>
          <p:cNvSpPr txBox="1">
            <a:spLocks noGrp="1"/>
          </p:cNvSpPr>
          <p:nvPr>
            <p:ph type="body" idx="1"/>
          </p:nvPr>
        </p:nvSpPr>
        <p:spPr>
          <a:xfrm>
            <a:off x="4708600" y="3332400"/>
            <a:ext cx="3887700" cy="19275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endParaRPr sz="1600" i="1"/>
          </a:p>
          <a:p>
            <a:pPr marL="0" lvl="0" indent="0" algn="ctr" rtl="0">
              <a:spcBef>
                <a:spcPts val="1200"/>
              </a:spcBef>
              <a:spcAft>
                <a:spcPts val="0"/>
              </a:spcAft>
              <a:buNone/>
            </a:pPr>
            <a:r>
              <a:rPr lang="fr"/>
              <a:t>Risque de mésusage des ATB gardés à domicile</a:t>
            </a:r>
            <a:endParaRPr/>
          </a:p>
          <a:p>
            <a:pPr marL="0" lvl="0" indent="0" algn="ctr" rtl="0">
              <a:spcBef>
                <a:spcPts val="1200"/>
              </a:spcBef>
              <a:spcAft>
                <a:spcPts val="0"/>
              </a:spcAft>
              <a:buNone/>
            </a:pPr>
            <a:r>
              <a:rPr lang="fr"/>
              <a:t> Résistance +++</a:t>
            </a:r>
            <a:endParaRPr sz="1400"/>
          </a:p>
          <a:p>
            <a:pPr marL="0" lvl="0" indent="0" algn="ctr" rtl="0">
              <a:spcBef>
                <a:spcPts val="1200"/>
              </a:spcBef>
              <a:spcAft>
                <a:spcPts val="1200"/>
              </a:spcAft>
              <a:buNone/>
            </a:pPr>
            <a:endParaRPr/>
          </a:p>
        </p:txBody>
      </p:sp>
      <p:pic>
        <p:nvPicPr>
          <p:cNvPr id="86" name="Google Shape;86;p16"/>
          <p:cNvPicPr preferRelativeResize="0"/>
          <p:nvPr/>
        </p:nvPicPr>
        <p:blipFill>
          <a:blip r:embed="rId3">
            <a:alphaModFix/>
          </a:blip>
          <a:stretch>
            <a:fillRect/>
          </a:stretch>
        </p:blipFill>
        <p:spPr>
          <a:xfrm>
            <a:off x="4649563" y="1358325"/>
            <a:ext cx="1773151" cy="1927350"/>
          </a:xfrm>
          <a:prstGeom prst="rect">
            <a:avLst/>
          </a:prstGeom>
          <a:noFill/>
          <a:ln>
            <a:noFill/>
          </a:ln>
        </p:spPr>
      </p:pic>
      <p:pic>
        <p:nvPicPr>
          <p:cNvPr id="87" name="Google Shape;87;p16"/>
          <p:cNvPicPr preferRelativeResize="0"/>
          <p:nvPr/>
        </p:nvPicPr>
        <p:blipFill>
          <a:blip r:embed="rId4">
            <a:alphaModFix/>
          </a:blip>
          <a:stretch>
            <a:fillRect/>
          </a:stretch>
        </p:blipFill>
        <p:spPr>
          <a:xfrm>
            <a:off x="6565600" y="1358325"/>
            <a:ext cx="1863949" cy="1863950"/>
          </a:xfrm>
          <a:prstGeom prst="rect">
            <a:avLst/>
          </a:prstGeom>
          <a:noFill/>
          <a:ln>
            <a:noFill/>
          </a:ln>
        </p:spPr>
      </p:pic>
      <p:pic>
        <p:nvPicPr>
          <p:cNvPr id="88" name="Google Shape;88;p16"/>
          <p:cNvPicPr preferRelativeResize="0"/>
          <p:nvPr/>
        </p:nvPicPr>
        <p:blipFill>
          <a:blip r:embed="rId5">
            <a:alphaModFix/>
          </a:blip>
          <a:stretch>
            <a:fillRect/>
          </a:stretch>
        </p:blipFill>
        <p:spPr>
          <a:xfrm>
            <a:off x="915300" y="3440600"/>
            <a:ext cx="1702900" cy="1702900"/>
          </a:xfrm>
          <a:prstGeom prst="rect">
            <a:avLst/>
          </a:prstGeom>
          <a:noFill/>
          <a:ln>
            <a:noFill/>
          </a:ln>
        </p:spPr>
      </p:pic>
      <p:pic>
        <p:nvPicPr>
          <p:cNvPr id="89" name="Google Shape;89;p16"/>
          <p:cNvPicPr preferRelativeResize="0"/>
          <p:nvPr/>
        </p:nvPicPr>
        <p:blipFill>
          <a:blip r:embed="rId6">
            <a:alphaModFix/>
          </a:blip>
          <a:stretch>
            <a:fillRect/>
          </a:stretch>
        </p:blipFill>
        <p:spPr>
          <a:xfrm>
            <a:off x="2684100" y="2918550"/>
            <a:ext cx="1632188" cy="1632188"/>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7"/>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fontScale="90000"/>
          </a:bodyPr>
          <a:lstStyle/>
          <a:p>
            <a:pPr marL="0" lvl="0" indent="0" algn="l" rtl="0">
              <a:spcBef>
                <a:spcPts val="0"/>
              </a:spcBef>
              <a:spcAft>
                <a:spcPts val="0"/>
              </a:spcAft>
              <a:buNone/>
            </a:pPr>
            <a:r>
              <a:rPr lang="fr"/>
              <a:t>Des conséquences réelles : </a:t>
            </a:r>
            <a:endParaRPr/>
          </a:p>
          <a:p>
            <a:pPr marL="0" lvl="0" indent="0" algn="l" rtl="0">
              <a:spcBef>
                <a:spcPts val="0"/>
              </a:spcBef>
              <a:spcAft>
                <a:spcPts val="0"/>
              </a:spcAft>
              <a:buNone/>
            </a:pPr>
            <a:r>
              <a:rPr lang="fr"/>
              <a:t>dégradation de la qualité de vie et un coût sociétal</a:t>
            </a:r>
            <a:endParaRPr/>
          </a:p>
        </p:txBody>
      </p:sp>
      <p:sp>
        <p:nvSpPr>
          <p:cNvPr id="95" name="Google Shape;95;p17"/>
          <p:cNvSpPr txBox="1">
            <a:spLocks noGrp="1"/>
          </p:cNvSpPr>
          <p:nvPr>
            <p:ph type="body" idx="1"/>
          </p:nvPr>
        </p:nvSpPr>
        <p:spPr>
          <a:xfrm>
            <a:off x="387900" y="1489825"/>
            <a:ext cx="4354500" cy="3078900"/>
          </a:xfrm>
          <a:prstGeom prst="rect">
            <a:avLst/>
          </a:prstGeom>
        </p:spPr>
        <p:txBody>
          <a:bodyPr spcFirstLastPara="1" wrap="square" lIns="91425" tIns="91425" rIns="91425" bIns="91425" anchor="t" anchorCtr="0">
            <a:normAutofit fontScale="85000" lnSpcReduction="10000"/>
          </a:bodyPr>
          <a:lstStyle/>
          <a:p>
            <a:pPr marL="457200" lvl="0" indent="-317183" algn="l" rtl="0">
              <a:spcBef>
                <a:spcPts val="0"/>
              </a:spcBef>
              <a:spcAft>
                <a:spcPts val="0"/>
              </a:spcAft>
              <a:buSzPct val="100000"/>
              <a:buChar char="●"/>
            </a:pPr>
            <a:r>
              <a:rPr lang="fr"/>
              <a:t>Douleurs et inconforts durant plusieurs jours en attendant une consultation</a:t>
            </a:r>
            <a:endParaRPr/>
          </a:p>
          <a:p>
            <a:pPr marL="0" lvl="0" indent="0" algn="l" rtl="0">
              <a:spcBef>
                <a:spcPts val="1200"/>
              </a:spcBef>
              <a:spcAft>
                <a:spcPts val="0"/>
              </a:spcAft>
              <a:buNone/>
            </a:pPr>
            <a:endParaRPr/>
          </a:p>
          <a:p>
            <a:pPr marL="457200" lvl="0" indent="-317183" algn="l" rtl="0">
              <a:spcBef>
                <a:spcPts val="1200"/>
              </a:spcBef>
              <a:spcAft>
                <a:spcPts val="0"/>
              </a:spcAft>
              <a:buSzPct val="100000"/>
              <a:buChar char="●"/>
            </a:pPr>
            <a:r>
              <a:rPr lang="fr"/>
              <a:t>Risque de complication : pyélonéphrite aiguë</a:t>
            </a:r>
            <a:endParaRPr/>
          </a:p>
          <a:p>
            <a:pPr marL="0" lvl="0" indent="0" algn="l" rtl="0">
              <a:spcBef>
                <a:spcPts val="1200"/>
              </a:spcBef>
              <a:spcAft>
                <a:spcPts val="0"/>
              </a:spcAft>
              <a:buNone/>
            </a:pPr>
            <a:endParaRPr/>
          </a:p>
          <a:p>
            <a:pPr marL="457200" lvl="0" indent="-317183" algn="l" rtl="0">
              <a:spcBef>
                <a:spcPts val="1200"/>
              </a:spcBef>
              <a:spcAft>
                <a:spcPts val="0"/>
              </a:spcAft>
              <a:buSzPct val="100000"/>
              <a:buChar char="●"/>
            </a:pPr>
            <a:r>
              <a:rPr lang="fr"/>
              <a:t>Impact sociétal : risque d’arrêt de travail, hospitalisation (coût supplémentaire pour la société)</a:t>
            </a:r>
            <a:endParaRPr/>
          </a:p>
          <a:p>
            <a:pPr marL="0" lvl="0" indent="0" algn="l" rtl="0">
              <a:spcBef>
                <a:spcPts val="1200"/>
              </a:spcBef>
              <a:spcAft>
                <a:spcPts val="1200"/>
              </a:spcAft>
              <a:buNone/>
            </a:pPr>
            <a:endParaRPr/>
          </a:p>
        </p:txBody>
      </p:sp>
      <p:pic>
        <p:nvPicPr>
          <p:cNvPr id="96" name="Google Shape;96;p17"/>
          <p:cNvPicPr preferRelativeResize="0"/>
          <p:nvPr/>
        </p:nvPicPr>
        <p:blipFill>
          <a:blip r:embed="rId3">
            <a:alphaModFix/>
          </a:blip>
          <a:stretch>
            <a:fillRect/>
          </a:stretch>
        </p:blipFill>
        <p:spPr>
          <a:xfrm>
            <a:off x="5209450" y="1650450"/>
            <a:ext cx="3855900" cy="25706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18"/>
          <p:cNvSpPr txBox="1">
            <a:spLocks noGrp="1"/>
          </p:cNvSpPr>
          <p:nvPr>
            <p:ph type="title"/>
          </p:nvPr>
        </p:nvSpPr>
        <p:spPr>
          <a:xfrm>
            <a:off x="377175" y="1182900"/>
            <a:ext cx="8222100" cy="27777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fr"/>
              <a:t>TROD cystite </a:t>
            </a:r>
            <a:endParaRPr/>
          </a:p>
          <a:p>
            <a:pPr marL="0" lvl="0" indent="0" algn="ctr" rtl="0">
              <a:spcBef>
                <a:spcPts val="0"/>
              </a:spcBef>
              <a:spcAft>
                <a:spcPts val="0"/>
              </a:spcAft>
              <a:buNone/>
            </a:pPr>
            <a:r>
              <a:rPr lang="fr"/>
              <a:t>à l’officine en BFC : </a:t>
            </a:r>
            <a:endParaRPr/>
          </a:p>
          <a:p>
            <a:pPr marL="0" lvl="0" indent="0" algn="ctr" rtl="0">
              <a:spcBef>
                <a:spcPts val="0"/>
              </a:spcBef>
              <a:spcAft>
                <a:spcPts val="0"/>
              </a:spcAft>
              <a:buNone/>
            </a:pPr>
            <a:endParaRPr/>
          </a:p>
          <a:p>
            <a:pPr marL="0" lvl="0" indent="0" algn="ctr" rtl="0">
              <a:spcBef>
                <a:spcPts val="0"/>
              </a:spcBef>
              <a:spcAft>
                <a:spcPts val="0"/>
              </a:spcAft>
              <a:buNone/>
            </a:pPr>
            <a:r>
              <a:rPr lang="fr"/>
              <a:t>les chiffres depuis 12 mois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19"/>
          <p:cNvSpPr txBox="1">
            <a:spLocks noGrp="1"/>
          </p:cNvSpPr>
          <p:nvPr>
            <p:ph type="title"/>
          </p:nvPr>
        </p:nvSpPr>
        <p:spPr>
          <a:xfrm>
            <a:off x="387900" y="1152450"/>
            <a:ext cx="8368200" cy="1538400"/>
          </a:xfrm>
          <a:prstGeom prst="rect">
            <a:avLst/>
          </a:prstGeom>
        </p:spPr>
        <p:txBody>
          <a:bodyPr spcFirstLastPara="1" wrap="square" lIns="91425" tIns="91425" rIns="91425" bIns="91425" anchor="ctr" anchorCtr="0">
            <a:normAutofit fontScale="90000"/>
          </a:bodyPr>
          <a:lstStyle/>
          <a:p>
            <a:pPr marL="0" lvl="0" indent="0" algn="ctr" rtl="0">
              <a:spcBef>
                <a:spcPts val="0"/>
              </a:spcBef>
              <a:spcAft>
                <a:spcPts val="0"/>
              </a:spcAft>
              <a:buNone/>
            </a:pPr>
            <a:r>
              <a:rPr lang="fr"/>
              <a:t>88%</a:t>
            </a:r>
            <a:endParaRPr/>
          </a:p>
        </p:txBody>
      </p:sp>
      <p:sp>
        <p:nvSpPr>
          <p:cNvPr id="107" name="Google Shape;107;p19"/>
          <p:cNvSpPr txBox="1">
            <a:spLocks noGrp="1"/>
          </p:cNvSpPr>
          <p:nvPr>
            <p:ph type="body" idx="1"/>
          </p:nvPr>
        </p:nvSpPr>
        <p:spPr>
          <a:xfrm>
            <a:off x="387900" y="2919450"/>
            <a:ext cx="8368200" cy="1071600"/>
          </a:xfrm>
          <a:prstGeom prst="rect">
            <a:avLst/>
          </a:prstGeom>
        </p:spPr>
        <p:txBody>
          <a:bodyPr spcFirstLastPara="1" wrap="square" lIns="91425" tIns="91425" rIns="91425" bIns="91425" anchor="t" anchorCtr="0">
            <a:normAutofit lnSpcReduction="10000"/>
          </a:bodyPr>
          <a:lstStyle/>
          <a:p>
            <a:pPr marL="0" lvl="0" indent="0" algn="ctr" rtl="0">
              <a:spcBef>
                <a:spcPts val="0"/>
              </a:spcBef>
              <a:spcAft>
                <a:spcPts val="0"/>
              </a:spcAft>
              <a:buNone/>
            </a:pPr>
            <a:r>
              <a:rPr lang="fr"/>
              <a:t>des officines de BFC ont réalisé au moins un TROD cystite </a:t>
            </a:r>
            <a:endParaRPr/>
          </a:p>
          <a:p>
            <a:pPr marL="0" lvl="0" indent="0" algn="ctr" rtl="0">
              <a:spcBef>
                <a:spcPts val="1200"/>
              </a:spcBef>
              <a:spcAft>
                <a:spcPts val="1200"/>
              </a:spcAft>
              <a:buNone/>
            </a:pPr>
            <a:r>
              <a:rPr lang="fr"/>
              <a:t>lors des 12 derniers mois</a:t>
            </a:r>
            <a:endParaRPr/>
          </a:p>
        </p:txBody>
      </p:sp>
      <p:sp>
        <p:nvSpPr>
          <p:cNvPr id="108" name="Google Shape;108;p19"/>
          <p:cNvSpPr txBox="1">
            <a:spLocks noGrp="1"/>
          </p:cNvSpPr>
          <p:nvPr>
            <p:ph type="body" idx="1"/>
          </p:nvPr>
        </p:nvSpPr>
        <p:spPr>
          <a:xfrm>
            <a:off x="185325" y="4322775"/>
            <a:ext cx="8368200" cy="552300"/>
          </a:xfrm>
          <a:prstGeom prst="rect">
            <a:avLst/>
          </a:prstGeom>
        </p:spPr>
        <p:txBody>
          <a:bodyPr spcFirstLastPara="1" wrap="square" lIns="91425" tIns="91425" rIns="91425" bIns="91425" anchor="t" anchorCtr="0">
            <a:normAutofit fontScale="92500"/>
          </a:bodyPr>
          <a:lstStyle/>
          <a:p>
            <a:pPr marL="0" lvl="0" indent="0" algn="ctr" rtl="0">
              <a:spcBef>
                <a:spcPts val="0"/>
              </a:spcBef>
              <a:spcAft>
                <a:spcPts val="1200"/>
              </a:spcAft>
              <a:buNone/>
            </a:pPr>
            <a:r>
              <a:rPr lang="fr" sz="1300" i="1"/>
              <a:t>Données Assurance Maladie - SNIIRAM 2025-2026 - Facturation des actes PEE (trod cystite) par les pharmacies de BFC</a:t>
            </a:r>
            <a:endParaRPr sz="1300" i="1"/>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20"/>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fontScale="90000"/>
          </a:bodyPr>
          <a:lstStyle/>
          <a:p>
            <a:pPr marL="0" lvl="0" indent="0" algn="l" rtl="0">
              <a:spcBef>
                <a:spcPts val="0"/>
              </a:spcBef>
              <a:spcAft>
                <a:spcPts val="0"/>
              </a:spcAft>
              <a:buNone/>
            </a:pPr>
            <a:r>
              <a:rPr lang="fr"/>
              <a:t>Une forte augmentation des TROD en BFC depuis 2024</a:t>
            </a:r>
            <a:endParaRPr/>
          </a:p>
        </p:txBody>
      </p:sp>
      <p:sp>
        <p:nvSpPr>
          <p:cNvPr id="114" name="Google Shape;114;p20"/>
          <p:cNvSpPr txBox="1">
            <a:spLocks noGrp="1"/>
          </p:cNvSpPr>
          <p:nvPr>
            <p:ph type="body" idx="1"/>
          </p:nvPr>
        </p:nvSpPr>
        <p:spPr>
          <a:xfrm>
            <a:off x="0" y="1656025"/>
            <a:ext cx="3480600" cy="2905500"/>
          </a:xfrm>
          <a:prstGeom prst="rect">
            <a:avLst/>
          </a:prstGeom>
        </p:spPr>
        <p:txBody>
          <a:bodyPr spcFirstLastPara="1" wrap="square" lIns="91425" tIns="91425" rIns="91425" bIns="91425" anchor="t" anchorCtr="0">
            <a:normAutofit fontScale="85000" lnSpcReduction="20000"/>
          </a:bodyPr>
          <a:lstStyle/>
          <a:p>
            <a:pPr marL="457200" lvl="0" indent="0" algn="l" rtl="0">
              <a:spcBef>
                <a:spcPts val="0"/>
              </a:spcBef>
              <a:spcAft>
                <a:spcPts val="0"/>
              </a:spcAft>
              <a:buNone/>
            </a:pPr>
            <a:endParaRPr/>
          </a:p>
          <a:p>
            <a:pPr marL="457200" lvl="0" indent="-308610" algn="l" rtl="0">
              <a:spcBef>
                <a:spcPts val="1200"/>
              </a:spcBef>
              <a:spcAft>
                <a:spcPts val="0"/>
              </a:spcAft>
              <a:buSzPct val="100000"/>
              <a:buChar char="●"/>
            </a:pPr>
            <a:r>
              <a:rPr lang="fr"/>
              <a:t>Les départements ruraux particulièrement pourvoyeurs de TROD</a:t>
            </a:r>
            <a:endParaRPr/>
          </a:p>
          <a:p>
            <a:pPr marL="0" lvl="0" indent="0" algn="l" rtl="0">
              <a:spcBef>
                <a:spcPts val="1200"/>
              </a:spcBef>
              <a:spcAft>
                <a:spcPts val="0"/>
              </a:spcAft>
              <a:buNone/>
            </a:pPr>
            <a:endParaRPr/>
          </a:p>
          <a:p>
            <a:pPr marL="457200" lvl="0" indent="-308610" algn="l" rtl="0">
              <a:spcBef>
                <a:spcPts val="1200"/>
              </a:spcBef>
              <a:spcAft>
                <a:spcPts val="0"/>
              </a:spcAft>
              <a:buSzPct val="100000"/>
              <a:buChar char="●"/>
            </a:pPr>
            <a:r>
              <a:rPr lang="fr"/>
              <a:t>Le département de Saône-et-Loire représente près de 23% des TROD cystite réalisés en officines à fin mai 2026 (alors qu’il représente 19% des officines de BFC)</a:t>
            </a:r>
            <a:endParaRPr/>
          </a:p>
          <a:p>
            <a:pPr marL="0" lvl="0" indent="0" algn="l" rtl="0">
              <a:spcBef>
                <a:spcPts val="1200"/>
              </a:spcBef>
              <a:spcAft>
                <a:spcPts val="1200"/>
              </a:spcAft>
              <a:buNone/>
            </a:pPr>
            <a:endParaRPr/>
          </a:p>
        </p:txBody>
      </p:sp>
      <p:grpSp>
        <p:nvGrpSpPr>
          <p:cNvPr id="115" name="Google Shape;115;p20"/>
          <p:cNvGrpSpPr/>
          <p:nvPr/>
        </p:nvGrpSpPr>
        <p:grpSpPr>
          <a:xfrm>
            <a:off x="3904792" y="1720551"/>
            <a:ext cx="5192892" cy="2127377"/>
            <a:chOff x="4348200" y="1626400"/>
            <a:chExt cx="4795800" cy="1964700"/>
          </a:xfrm>
        </p:grpSpPr>
        <p:sp>
          <p:nvSpPr>
            <p:cNvPr id="116" name="Google Shape;116;p20"/>
            <p:cNvSpPr/>
            <p:nvPr/>
          </p:nvSpPr>
          <p:spPr>
            <a:xfrm>
              <a:off x="4348200" y="1626400"/>
              <a:ext cx="4795800" cy="1964700"/>
            </a:xfrm>
            <a:prstGeom prst="rect">
              <a:avLst/>
            </a:prstGeom>
            <a:solidFill>
              <a:schemeClr val="lt2"/>
            </a:solidFill>
            <a:ln w="10300" cap="flat" cmpd="sng">
              <a:solidFill>
                <a:schemeClr val="dk2"/>
              </a:solidFill>
              <a:prstDash val="solid"/>
              <a:round/>
              <a:headEnd type="none" w="sm" len="sm"/>
              <a:tailEnd type="none" w="sm" len="sm"/>
            </a:ln>
          </p:spPr>
          <p:txBody>
            <a:bodyPr spcFirstLastPara="1" wrap="square" lIns="99000" tIns="99000" rIns="99000" bIns="99000" anchor="ctr" anchorCtr="0">
              <a:noAutofit/>
            </a:bodyPr>
            <a:lstStyle/>
            <a:p>
              <a:pPr marL="0" lvl="0" indent="0" algn="ctr" rtl="0">
                <a:spcBef>
                  <a:spcPts val="0"/>
                </a:spcBef>
                <a:spcAft>
                  <a:spcPts val="0"/>
                </a:spcAft>
                <a:buNone/>
              </a:pPr>
              <a:endParaRPr sz="1516">
                <a:latin typeface="Roboto"/>
                <a:ea typeface="Roboto"/>
                <a:cs typeface="Roboto"/>
                <a:sym typeface="Roboto"/>
              </a:endParaRPr>
            </a:p>
          </p:txBody>
        </p:sp>
        <p:sp>
          <p:nvSpPr>
            <p:cNvPr id="117" name="Google Shape;117;p20"/>
            <p:cNvSpPr/>
            <p:nvPr/>
          </p:nvSpPr>
          <p:spPr>
            <a:xfrm>
              <a:off x="4415401" y="1705400"/>
              <a:ext cx="4661410" cy="1811689"/>
            </a:xfrm>
            <a:custGeom>
              <a:avLst/>
              <a:gdLst/>
              <a:ahLst/>
              <a:cxnLst/>
              <a:rect l="l" t="t" r="r" b="b"/>
              <a:pathLst>
                <a:path w="10840489" h="4418753" extrusionOk="0">
                  <a:moveTo>
                    <a:pt x="0" y="0"/>
                  </a:moveTo>
                  <a:lnTo>
                    <a:pt x="10840489" y="0"/>
                  </a:lnTo>
                  <a:lnTo>
                    <a:pt x="10840489" y="4418753"/>
                  </a:lnTo>
                  <a:lnTo>
                    <a:pt x="0" y="4418753"/>
                  </a:lnTo>
                  <a:lnTo>
                    <a:pt x="0" y="0"/>
                  </a:lnTo>
                  <a:close/>
                </a:path>
              </a:pathLst>
            </a:custGeom>
            <a:blipFill rotWithShape="1">
              <a:blip r:embed="rId3">
                <a:alphaModFix/>
              </a:blip>
              <a:stretch>
                <a:fillRect t="-1500"/>
              </a:stretch>
            </a:blipFill>
            <a:ln>
              <a:noFill/>
            </a:ln>
          </p:spPr>
          <p:txBody>
            <a:bodyPr spcFirstLastPara="1" wrap="square" lIns="49500" tIns="24750" rIns="49500" bIns="24750" anchor="t" anchorCtr="0">
              <a:noAutofit/>
            </a:bodyPr>
            <a:lstStyle/>
            <a:p>
              <a:pPr marL="0" marR="0" lvl="0" indent="0" algn="l" rtl="0">
                <a:spcBef>
                  <a:spcPts val="0"/>
                </a:spcBef>
                <a:spcAft>
                  <a:spcPts val="0"/>
                </a:spcAft>
                <a:buNone/>
              </a:pPr>
              <a:endParaRPr sz="975">
                <a:solidFill>
                  <a:schemeClr val="dk1"/>
                </a:solidFill>
                <a:latin typeface="Calibri"/>
                <a:ea typeface="Calibri"/>
                <a:cs typeface="Calibri"/>
                <a:sym typeface="Calibri"/>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21"/>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fr"/>
              <a:t>Des TROD issus de demandes spontanées</a:t>
            </a:r>
            <a:endParaRPr/>
          </a:p>
        </p:txBody>
      </p:sp>
      <p:sp>
        <p:nvSpPr>
          <p:cNvPr id="123" name="Google Shape;123;p21"/>
          <p:cNvSpPr txBox="1">
            <a:spLocks noGrp="1"/>
          </p:cNvSpPr>
          <p:nvPr>
            <p:ph type="body" idx="1"/>
          </p:nvPr>
        </p:nvSpPr>
        <p:spPr>
          <a:xfrm>
            <a:off x="387900" y="1489825"/>
            <a:ext cx="3676200" cy="3078900"/>
          </a:xfrm>
          <a:prstGeom prst="rect">
            <a:avLst/>
          </a:prstGeom>
        </p:spPr>
        <p:txBody>
          <a:bodyPr spcFirstLastPara="1" wrap="square" lIns="91425" tIns="91425" rIns="91425" bIns="91425" anchor="t" anchorCtr="0">
            <a:normAutofit fontScale="92500"/>
          </a:bodyPr>
          <a:lstStyle/>
          <a:p>
            <a:pPr marL="0" lvl="0" indent="0" algn="l" rtl="0">
              <a:spcBef>
                <a:spcPts val="0"/>
              </a:spcBef>
              <a:spcAft>
                <a:spcPts val="0"/>
              </a:spcAft>
              <a:buNone/>
            </a:pPr>
            <a:r>
              <a:rPr lang="fr"/>
              <a:t>91% (16 038) des TROD cystite réalisés par les pharmaciens le sont pour des patients se présentant spontanément en officine</a:t>
            </a:r>
            <a:endParaRPr/>
          </a:p>
          <a:p>
            <a:pPr marL="457200" lvl="0" indent="-325755" algn="l" rtl="0">
              <a:spcBef>
                <a:spcPts val="1200"/>
              </a:spcBef>
              <a:spcAft>
                <a:spcPts val="0"/>
              </a:spcAft>
              <a:buSzPct val="100000"/>
              <a:buChar char="●"/>
            </a:pPr>
            <a:r>
              <a:rPr lang="fr"/>
              <a:t>11% (1 743) TROD négatif (= pas de délivrance d’antibiotiques) </a:t>
            </a:r>
            <a:endParaRPr/>
          </a:p>
          <a:p>
            <a:pPr marL="457200" lvl="0" indent="-325755" algn="l" rtl="0">
              <a:spcBef>
                <a:spcPts val="0"/>
              </a:spcBef>
              <a:spcAft>
                <a:spcPts val="0"/>
              </a:spcAft>
              <a:buSzPct val="100000"/>
              <a:buChar char="●"/>
            </a:pPr>
            <a:r>
              <a:rPr lang="fr"/>
              <a:t>89% (14 295) TROD positif (délivrance d’antibiotiques) </a:t>
            </a:r>
            <a:endParaRPr/>
          </a:p>
          <a:p>
            <a:pPr marL="0" lvl="0" indent="0" algn="l" rtl="0">
              <a:spcBef>
                <a:spcPts val="1200"/>
              </a:spcBef>
              <a:spcAft>
                <a:spcPts val="0"/>
              </a:spcAft>
              <a:buNone/>
            </a:pPr>
            <a:endParaRPr/>
          </a:p>
          <a:p>
            <a:pPr marL="0" lvl="0" indent="0" algn="l" rtl="0">
              <a:spcBef>
                <a:spcPts val="1200"/>
              </a:spcBef>
              <a:spcAft>
                <a:spcPts val="1200"/>
              </a:spcAft>
              <a:buNone/>
            </a:pPr>
            <a:endParaRPr/>
          </a:p>
        </p:txBody>
      </p:sp>
      <p:sp>
        <p:nvSpPr>
          <p:cNvPr id="124" name="Google Shape;124;p21"/>
          <p:cNvSpPr/>
          <p:nvPr/>
        </p:nvSpPr>
        <p:spPr>
          <a:xfrm>
            <a:off x="4635043" y="1563713"/>
            <a:ext cx="3994607" cy="2911880"/>
          </a:xfrm>
          <a:custGeom>
            <a:avLst/>
            <a:gdLst/>
            <a:ahLst/>
            <a:cxnLst/>
            <a:rect l="l" t="t" r="r" b="b"/>
            <a:pathLst>
              <a:path w="7989214" h="5823760" extrusionOk="0">
                <a:moveTo>
                  <a:pt x="0" y="0"/>
                </a:moveTo>
                <a:lnTo>
                  <a:pt x="7989214" y="0"/>
                </a:lnTo>
                <a:lnTo>
                  <a:pt x="7989214" y="5823760"/>
                </a:lnTo>
                <a:lnTo>
                  <a:pt x="0" y="5823760"/>
                </a:lnTo>
                <a:lnTo>
                  <a:pt x="0" y="0"/>
                </a:lnTo>
                <a:close/>
              </a:path>
            </a:pathLst>
          </a:custGeom>
          <a:blipFill rotWithShape="1">
            <a:blip r:embed="rId3">
              <a:alphaModFix/>
            </a:blip>
            <a:stretch>
              <a:fillRect/>
            </a:stretch>
          </a:blipFill>
          <a:ln>
            <a:noFill/>
          </a:ln>
        </p:spPr>
        <p:txBody>
          <a:bodyPr spcFirstLastPara="1" wrap="square" lIns="45725" tIns="22850" rIns="45725" bIns="2285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22"/>
          <p:cNvSpPr txBox="1">
            <a:spLocks noGrp="1"/>
          </p:cNvSpPr>
          <p:nvPr>
            <p:ph type="title"/>
          </p:nvPr>
        </p:nvSpPr>
        <p:spPr>
          <a:xfrm>
            <a:off x="480750" y="1764950"/>
            <a:ext cx="8222100" cy="9075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fr"/>
              <a:t>Le parcours Cystite </a:t>
            </a:r>
            <a:endParaRPr/>
          </a:p>
          <a:p>
            <a:pPr marL="0" lvl="0" indent="0" algn="ctr" rtl="0">
              <a:spcBef>
                <a:spcPts val="0"/>
              </a:spcBef>
              <a:spcAft>
                <a:spcPts val="0"/>
              </a:spcAft>
              <a:buNone/>
            </a:pPr>
            <a:r>
              <a:rPr lang="fr"/>
              <a:t>en officine</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23"/>
          <p:cNvSpPr txBox="1">
            <a:spLocks noGrp="1"/>
          </p:cNvSpPr>
          <p:nvPr>
            <p:ph type="title"/>
          </p:nvPr>
        </p:nvSpPr>
        <p:spPr>
          <a:xfrm>
            <a:off x="387900" y="458025"/>
            <a:ext cx="8368200" cy="6951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fr"/>
              <a:t>En pratique, quels sont ces parcours ? </a:t>
            </a:r>
            <a:endParaRPr/>
          </a:p>
        </p:txBody>
      </p:sp>
      <p:sp>
        <p:nvSpPr>
          <p:cNvPr id="135" name="Google Shape;135;p23"/>
          <p:cNvSpPr txBox="1">
            <a:spLocks noGrp="1"/>
          </p:cNvSpPr>
          <p:nvPr>
            <p:ph type="body" idx="1"/>
          </p:nvPr>
        </p:nvSpPr>
        <p:spPr>
          <a:xfrm>
            <a:off x="445900" y="1608425"/>
            <a:ext cx="7254600" cy="2923200"/>
          </a:xfrm>
          <a:prstGeom prst="rect">
            <a:avLst/>
          </a:prstGeom>
        </p:spPr>
        <p:txBody>
          <a:bodyPr spcFirstLastPara="1" wrap="square" lIns="91425" tIns="91425" rIns="91425" bIns="91425" anchor="t" anchorCtr="0">
            <a:normAutofit fontScale="92500"/>
          </a:bodyPr>
          <a:lstStyle/>
          <a:p>
            <a:pPr marL="0" lvl="0" indent="0" algn="l" rtl="0">
              <a:spcBef>
                <a:spcPts val="0"/>
              </a:spcBef>
              <a:spcAft>
                <a:spcPts val="0"/>
              </a:spcAft>
              <a:buNone/>
            </a:pPr>
            <a:r>
              <a:rPr lang="fr"/>
              <a:t>Préalable : 8h de formation TROD Angine et cystite (théorie et pratique)</a:t>
            </a:r>
            <a:endParaRPr/>
          </a:p>
          <a:p>
            <a:pPr marL="0" lvl="0" indent="0" algn="l" rtl="0">
              <a:spcBef>
                <a:spcPts val="1200"/>
              </a:spcBef>
              <a:spcAft>
                <a:spcPts val="0"/>
              </a:spcAft>
              <a:buNone/>
            </a:pPr>
            <a:r>
              <a:rPr lang="fr"/>
              <a:t>Des parcours très protocolisés : </a:t>
            </a:r>
            <a:endParaRPr/>
          </a:p>
          <a:p>
            <a:pPr marL="457200" lvl="0" indent="-342900" algn="l" rtl="0">
              <a:spcBef>
                <a:spcPts val="1200"/>
              </a:spcBef>
              <a:spcAft>
                <a:spcPts val="0"/>
              </a:spcAft>
              <a:buSzPts val="1800"/>
              <a:buChar char="-"/>
            </a:pPr>
            <a:r>
              <a:rPr lang="fr"/>
              <a:t>jonchés de critères d’urgence et d’exclusion,</a:t>
            </a:r>
            <a:endParaRPr/>
          </a:p>
          <a:p>
            <a:pPr marL="457200" lvl="0" indent="-342900" algn="l" rtl="0">
              <a:spcBef>
                <a:spcPts val="0"/>
              </a:spcBef>
              <a:spcAft>
                <a:spcPts val="0"/>
              </a:spcAft>
              <a:buSzPts val="1800"/>
              <a:buChar char="-"/>
            </a:pPr>
            <a:r>
              <a:rPr lang="fr"/>
              <a:t>prise de données cliniques (Température, PA),</a:t>
            </a:r>
            <a:endParaRPr/>
          </a:p>
          <a:p>
            <a:pPr marL="457200" lvl="0" indent="-342900" algn="l" rtl="0">
              <a:spcBef>
                <a:spcPts val="0"/>
              </a:spcBef>
              <a:spcAft>
                <a:spcPts val="0"/>
              </a:spcAft>
              <a:buSzPts val="1800"/>
              <a:buChar char="-"/>
            </a:pPr>
            <a:r>
              <a:rPr lang="fr"/>
              <a:t>de diagnostics différentiels,</a:t>
            </a:r>
            <a:endParaRPr/>
          </a:p>
          <a:p>
            <a:pPr marL="457200" lvl="0" indent="-342900" algn="l" rtl="0">
              <a:spcBef>
                <a:spcPts val="0"/>
              </a:spcBef>
              <a:spcAft>
                <a:spcPts val="0"/>
              </a:spcAft>
              <a:buSzPts val="1800"/>
              <a:buChar char="-"/>
            </a:pPr>
            <a:r>
              <a:rPr lang="fr"/>
              <a:t>de score à calculer pour définir l’éligibilité (McIsaac)</a:t>
            </a:r>
            <a:endParaRPr/>
          </a:p>
          <a:p>
            <a:pPr marL="0" lvl="0" indent="0" algn="l" rtl="0">
              <a:spcBef>
                <a:spcPts val="1200"/>
              </a:spcBef>
              <a:spcAft>
                <a:spcPts val="1200"/>
              </a:spcAft>
              <a:buNone/>
            </a:pPr>
            <a:r>
              <a:rPr lang="fr" b="1"/>
              <a:t>Réorientation au moindre doute vers une consultation médicale</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24"/>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endParaRPr/>
          </a:p>
        </p:txBody>
      </p:sp>
      <p:sp>
        <p:nvSpPr>
          <p:cNvPr id="141" name="Google Shape;141;p24"/>
          <p:cNvSpPr txBox="1">
            <a:spLocks noGrp="1"/>
          </p:cNvSpPr>
          <p:nvPr>
            <p:ph type="body" idx="1"/>
          </p:nvPr>
        </p:nvSpPr>
        <p:spPr>
          <a:xfrm>
            <a:off x="387900" y="1489824"/>
            <a:ext cx="8368200" cy="30789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142" name="Google Shape;142;p24"/>
          <p:cNvPicPr preferRelativeResize="0"/>
          <p:nvPr/>
        </p:nvPicPr>
        <p:blipFill>
          <a:blip r:embed="rId3">
            <a:alphaModFix/>
          </a:blip>
          <a:stretch>
            <a:fillRect/>
          </a:stretch>
        </p:blipFill>
        <p:spPr>
          <a:xfrm>
            <a:off x="2293356" y="0"/>
            <a:ext cx="3756489" cy="51435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25"/>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fontScale="90000"/>
          </a:bodyPr>
          <a:lstStyle/>
          <a:p>
            <a:pPr marL="0" lvl="0" indent="0" algn="l" rtl="0">
              <a:spcBef>
                <a:spcPts val="0"/>
              </a:spcBef>
              <a:spcAft>
                <a:spcPts val="0"/>
              </a:spcAft>
              <a:buNone/>
            </a:pPr>
            <a:r>
              <a:rPr lang="fr"/>
              <a:t>Réalisation de la BU : variable selon les officines</a:t>
            </a:r>
            <a:endParaRPr/>
          </a:p>
        </p:txBody>
      </p:sp>
      <p:sp>
        <p:nvSpPr>
          <p:cNvPr id="148" name="Google Shape;148;p25"/>
          <p:cNvSpPr txBox="1">
            <a:spLocks noGrp="1"/>
          </p:cNvSpPr>
          <p:nvPr>
            <p:ph type="body" idx="1"/>
          </p:nvPr>
        </p:nvSpPr>
        <p:spPr>
          <a:xfrm>
            <a:off x="387900" y="1489825"/>
            <a:ext cx="3853800" cy="30789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a:p>
          <a:p>
            <a:pPr marL="0" lvl="0" indent="0" algn="l" rtl="0">
              <a:spcBef>
                <a:spcPts val="1200"/>
              </a:spcBef>
              <a:spcAft>
                <a:spcPts val="0"/>
              </a:spcAft>
              <a:buNone/>
            </a:pPr>
            <a:r>
              <a:rPr lang="fr"/>
              <a:t>Sur 58 pharmacies répondantes :</a:t>
            </a:r>
            <a:endParaRPr/>
          </a:p>
          <a:p>
            <a:pPr marL="457200" lvl="0" indent="-342900" algn="l" rtl="0">
              <a:spcBef>
                <a:spcPts val="1200"/>
              </a:spcBef>
              <a:spcAft>
                <a:spcPts val="0"/>
              </a:spcAft>
              <a:buSzPts val="1800"/>
              <a:buChar char="●"/>
            </a:pPr>
            <a:r>
              <a:rPr lang="fr"/>
              <a:t>64% extemporanément</a:t>
            </a:r>
            <a:endParaRPr/>
          </a:p>
          <a:p>
            <a:pPr marL="457200" lvl="0" indent="-342900" algn="l" rtl="0">
              <a:spcBef>
                <a:spcPts val="0"/>
              </a:spcBef>
              <a:spcAft>
                <a:spcPts val="0"/>
              </a:spcAft>
              <a:buSzPts val="1800"/>
              <a:buChar char="●"/>
            </a:pPr>
            <a:r>
              <a:rPr lang="fr"/>
              <a:t>36% demande à la patiente de faire ça chez elle </a:t>
            </a:r>
            <a:endParaRPr/>
          </a:p>
        </p:txBody>
      </p:sp>
      <p:pic>
        <p:nvPicPr>
          <p:cNvPr id="149" name="Google Shape;149;p25"/>
          <p:cNvPicPr preferRelativeResize="0"/>
          <p:nvPr/>
        </p:nvPicPr>
        <p:blipFill>
          <a:blip r:embed="rId3">
            <a:alphaModFix/>
          </a:blip>
          <a:stretch>
            <a:fillRect/>
          </a:stretch>
        </p:blipFill>
        <p:spPr>
          <a:xfrm>
            <a:off x="4572000" y="1844325"/>
            <a:ext cx="4225474" cy="28169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26"/>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fontScale="90000"/>
          </a:bodyPr>
          <a:lstStyle/>
          <a:p>
            <a:pPr marL="0" lvl="0" indent="0" algn="l" rtl="0">
              <a:spcBef>
                <a:spcPts val="0"/>
              </a:spcBef>
              <a:spcAft>
                <a:spcPts val="0"/>
              </a:spcAft>
              <a:buNone/>
            </a:pPr>
            <a:r>
              <a:rPr lang="fr"/>
              <a:t>Le TROD : une réelle opportunité d’amélioration des pratiques</a:t>
            </a:r>
            <a:endParaRPr/>
          </a:p>
        </p:txBody>
      </p:sp>
      <p:sp>
        <p:nvSpPr>
          <p:cNvPr id="155" name="Google Shape;155;p26"/>
          <p:cNvSpPr/>
          <p:nvPr/>
        </p:nvSpPr>
        <p:spPr>
          <a:xfrm>
            <a:off x="1228150" y="1505988"/>
            <a:ext cx="2124000" cy="6861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fr">
                <a:latin typeface="Roboto"/>
                <a:ea typeface="Roboto"/>
                <a:cs typeface="Roboto"/>
                <a:sym typeface="Roboto"/>
              </a:rPr>
              <a:t>Si TROD +</a:t>
            </a:r>
            <a:endParaRPr>
              <a:latin typeface="Roboto"/>
              <a:ea typeface="Roboto"/>
              <a:cs typeface="Roboto"/>
              <a:sym typeface="Roboto"/>
            </a:endParaRPr>
          </a:p>
        </p:txBody>
      </p:sp>
      <p:sp>
        <p:nvSpPr>
          <p:cNvPr id="156" name="Google Shape;156;p26"/>
          <p:cNvSpPr/>
          <p:nvPr/>
        </p:nvSpPr>
        <p:spPr>
          <a:xfrm>
            <a:off x="5208150" y="1506000"/>
            <a:ext cx="2807100" cy="6861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fr">
                <a:latin typeface="Roboto"/>
                <a:ea typeface="Roboto"/>
                <a:cs typeface="Roboto"/>
                <a:sym typeface="Roboto"/>
              </a:rPr>
              <a:t>Si TROD -</a:t>
            </a:r>
            <a:endParaRPr>
              <a:latin typeface="Roboto"/>
              <a:ea typeface="Roboto"/>
              <a:cs typeface="Roboto"/>
              <a:sym typeface="Roboto"/>
            </a:endParaRPr>
          </a:p>
        </p:txBody>
      </p:sp>
      <p:sp>
        <p:nvSpPr>
          <p:cNvPr id="157" name="Google Shape;157;p26"/>
          <p:cNvSpPr/>
          <p:nvPr/>
        </p:nvSpPr>
        <p:spPr>
          <a:xfrm>
            <a:off x="1228150" y="2553975"/>
            <a:ext cx="2124000" cy="9189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fr">
                <a:latin typeface="Roboto"/>
                <a:ea typeface="Roboto"/>
                <a:cs typeface="Roboto"/>
                <a:sym typeface="Roboto"/>
              </a:rPr>
              <a:t>Délivrance d’antibiotiques + conseils associés</a:t>
            </a:r>
            <a:endParaRPr>
              <a:latin typeface="Roboto"/>
              <a:ea typeface="Roboto"/>
              <a:cs typeface="Roboto"/>
              <a:sym typeface="Roboto"/>
            </a:endParaRPr>
          </a:p>
        </p:txBody>
      </p:sp>
      <p:sp>
        <p:nvSpPr>
          <p:cNvPr id="158" name="Google Shape;158;p26"/>
          <p:cNvSpPr/>
          <p:nvPr/>
        </p:nvSpPr>
        <p:spPr>
          <a:xfrm>
            <a:off x="1228150" y="3722775"/>
            <a:ext cx="2124000" cy="10896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fr">
                <a:latin typeface="Roboto"/>
                <a:ea typeface="Roboto"/>
                <a:cs typeface="Roboto"/>
                <a:sym typeface="Roboto"/>
              </a:rPr>
              <a:t>Fosfomycine ou Pivmecillinam si allergies</a:t>
            </a:r>
            <a:endParaRPr>
              <a:latin typeface="Roboto"/>
              <a:ea typeface="Roboto"/>
              <a:cs typeface="Roboto"/>
              <a:sym typeface="Roboto"/>
            </a:endParaRPr>
          </a:p>
        </p:txBody>
      </p:sp>
      <p:sp>
        <p:nvSpPr>
          <p:cNvPr id="159" name="Google Shape;159;p26"/>
          <p:cNvSpPr/>
          <p:nvPr/>
        </p:nvSpPr>
        <p:spPr>
          <a:xfrm>
            <a:off x="5208150" y="3834750"/>
            <a:ext cx="2807100" cy="10503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fr">
                <a:latin typeface="Roboto"/>
                <a:ea typeface="Roboto"/>
                <a:cs typeface="Roboto"/>
                <a:sym typeface="Roboto"/>
              </a:rPr>
              <a:t>Proposition de traitement symptomatique </a:t>
            </a:r>
            <a:endParaRPr>
              <a:latin typeface="Roboto"/>
              <a:ea typeface="Roboto"/>
              <a:cs typeface="Roboto"/>
              <a:sym typeface="Roboto"/>
            </a:endParaRPr>
          </a:p>
          <a:p>
            <a:pPr marL="0" lvl="0" indent="0" algn="ctr" rtl="0">
              <a:spcBef>
                <a:spcPts val="0"/>
              </a:spcBef>
              <a:spcAft>
                <a:spcPts val="0"/>
              </a:spcAft>
              <a:buNone/>
            </a:pPr>
            <a:r>
              <a:rPr lang="fr">
                <a:latin typeface="Roboto"/>
                <a:ea typeface="Roboto"/>
                <a:cs typeface="Roboto"/>
                <a:sym typeface="Roboto"/>
              </a:rPr>
              <a:t>Surtout orientation médicale si persistance</a:t>
            </a:r>
            <a:endParaRPr>
              <a:latin typeface="Roboto"/>
              <a:ea typeface="Roboto"/>
              <a:cs typeface="Roboto"/>
              <a:sym typeface="Roboto"/>
            </a:endParaRPr>
          </a:p>
          <a:p>
            <a:pPr marL="0" lvl="0" indent="0" algn="ctr" rtl="0">
              <a:spcBef>
                <a:spcPts val="0"/>
              </a:spcBef>
              <a:spcAft>
                <a:spcPts val="0"/>
              </a:spcAft>
              <a:buNone/>
            </a:pPr>
            <a:r>
              <a:rPr lang="fr">
                <a:latin typeface="Roboto"/>
                <a:ea typeface="Roboto"/>
                <a:cs typeface="Roboto"/>
                <a:sym typeface="Roboto"/>
              </a:rPr>
              <a:t>+ 3 jours</a:t>
            </a:r>
            <a:endParaRPr>
              <a:latin typeface="Roboto"/>
              <a:ea typeface="Roboto"/>
              <a:cs typeface="Roboto"/>
              <a:sym typeface="Roboto"/>
            </a:endParaRPr>
          </a:p>
        </p:txBody>
      </p:sp>
      <p:cxnSp>
        <p:nvCxnSpPr>
          <p:cNvPr id="160" name="Google Shape;160;p26"/>
          <p:cNvCxnSpPr>
            <a:stCxn id="155" idx="2"/>
            <a:endCxn id="157" idx="0"/>
          </p:cNvCxnSpPr>
          <p:nvPr/>
        </p:nvCxnSpPr>
        <p:spPr>
          <a:xfrm>
            <a:off x="2290150" y="2192088"/>
            <a:ext cx="0" cy="361800"/>
          </a:xfrm>
          <a:prstGeom prst="straightConnector1">
            <a:avLst/>
          </a:prstGeom>
          <a:noFill/>
          <a:ln w="28575" cap="flat" cmpd="sng">
            <a:solidFill>
              <a:schemeClr val="accent6"/>
            </a:solidFill>
            <a:prstDash val="solid"/>
            <a:round/>
            <a:headEnd type="none" w="med" len="med"/>
            <a:tailEnd type="triangle" w="med" len="med"/>
          </a:ln>
        </p:spPr>
      </p:cxnSp>
      <p:cxnSp>
        <p:nvCxnSpPr>
          <p:cNvPr id="161" name="Google Shape;161;p26"/>
          <p:cNvCxnSpPr>
            <a:stCxn id="157" idx="2"/>
            <a:endCxn id="158" idx="0"/>
          </p:cNvCxnSpPr>
          <p:nvPr/>
        </p:nvCxnSpPr>
        <p:spPr>
          <a:xfrm>
            <a:off x="2290150" y="3472875"/>
            <a:ext cx="0" cy="249900"/>
          </a:xfrm>
          <a:prstGeom prst="straightConnector1">
            <a:avLst/>
          </a:prstGeom>
          <a:noFill/>
          <a:ln w="28575" cap="flat" cmpd="sng">
            <a:solidFill>
              <a:schemeClr val="accent6"/>
            </a:solidFill>
            <a:prstDash val="solid"/>
            <a:round/>
            <a:headEnd type="none" w="med" len="med"/>
            <a:tailEnd type="triangle" w="med" len="med"/>
          </a:ln>
        </p:spPr>
      </p:cxnSp>
      <p:sp>
        <p:nvSpPr>
          <p:cNvPr id="162" name="Google Shape;162;p26"/>
          <p:cNvSpPr/>
          <p:nvPr/>
        </p:nvSpPr>
        <p:spPr>
          <a:xfrm>
            <a:off x="5208150" y="2553975"/>
            <a:ext cx="2807100" cy="9189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Roboto"/>
              <a:ea typeface="Roboto"/>
              <a:cs typeface="Roboto"/>
              <a:sym typeface="Roboto"/>
            </a:endParaRPr>
          </a:p>
          <a:p>
            <a:pPr marL="0" lvl="0" indent="0" algn="ctr" rtl="0">
              <a:spcBef>
                <a:spcPts val="0"/>
              </a:spcBef>
              <a:spcAft>
                <a:spcPts val="0"/>
              </a:spcAft>
              <a:buNone/>
            </a:pPr>
            <a:r>
              <a:rPr lang="fr">
                <a:latin typeface="Roboto"/>
                <a:ea typeface="Roboto"/>
                <a:cs typeface="Roboto"/>
                <a:sym typeface="Roboto"/>
              </a:rPr>
              <a:t>Diagnostic différentiel</a:t>
            </a:r>
            <a:endParaRPr>
              <a:latin typeface="Roboto"/>
              <a:ea typeface="Roboto"/>
              <a:cs typeface="Roboto"/>
              <a:sym typeface="Roboto"/>
            </a:endParaRPr>
          </a:p>
          <a:p>
            <a:pPr marL="0" lvl="0" indent="0" algn="ctr" rtl="0">
              <a:spcBef>
                <a:spcPts val="0"/>
              </a:spcBef>
              <a:spcAft>
                <a:spcPts val="0"/>
              </a:spcAft>
              <a:buNone/>
            </a:pPr>
            <a:r>
              <a:rPr lang="fr">
                <a:latin typeface="Roboto"/>
                <a:ea typeface="Roboto"/>
                <a:cs typeface="Roboto"/>
                <a:sym typeface="Roboto"/>
              </a:rPr>
              <a:t>Faux négatif</a:t>
            </a:r>
            <a:endParaRPr>
              <a:latin typeface="Roboto"/>
              <a:ea typeface="Roboto"/>
              <a:cs typeface="Roboto"/>
              <a:sym typeface="Roboto"/>
            </a:endParaRPr>
          </a:p>
        </p:txBody>
      </p:sp>
      <p:cxnSp>
        <p:nvCxnSpPr>
          <p:cNvPr id="163" name="Google Shape;163;p26"/>
          <p:cNvCxnSpPr>
            <a:stCxn id="156" idx="2"/>
            <a:endCxn id="162" idx="0"/>
          </p:cNvCxnSpPr>
          <p:nvPr/>
        </p:nvCxnSpPr>
        <p:spPr>
          <a:xfrm>
            <a:off x="6611700" y="2192100"/>
            <a:ext cx="0" cy="361800"/>
          </a:xfrm>
          <a:prstGeom prst="straightConnector1">
            <a:avLst/>
          </a:prstGeom>
          <a:noFill/>
          <a:ln w="28575" cap="flat" cmpd="sng">
            <a:solidFill>
              <a:schemeClr val="accent6"/>
            </a:solidFill>
            <a:prstDash val="solid"/>
            <a:round/>
            <a:headEnd type="none" w="med" len="med"/>
            <a:tailEnd type="triangle" w="med" len="med"/>
          </a:ln>
        </p:spPr>
      </p:cxnSp>
      <p:cxnSp>
        <p:nvCxnSpPr>
          <p:cNvPr id="164" name="Google Shape;164;p26"/>
          <p:cNvCxnSpPr>
            <a:stCxn id="162" idx="2"/>
            <a:endCxn id="159" idx="0"/>
          </p:cNvCxnSpPr>
          <p:nvPr/>
        </p:nvCxnSpPr>
        <p:spPr>
          <a:xfrm>
            <a:off x="6611700" y="3472875"/>
            <a:ext cx="0" cy="361800"/>
          </a:xfrm>
          <a:prstGeom prst="straightConnector1">
            <a:avLst/>
          </a:prstGeom>
          <a:noFill/>
          <a:ln w="28575" cap="flat" cmpd="sng">
            <a:solidFill>
              <a:schemeClr val="accent6"/>
            </a:solidFill>
            <a:prstDash val="solid"/>
            <a:round/>
            <a:headEnd type="none" w="med" len="med"/>
            <a:tailEnd type="triangle" w="med" len="med"/>
          </a:ln>
        </p:spPr>
      </p:cxnSp>
      <p:sp>
        <p:nvSpPr>
          <p:cNvPr id="165" name="Google Shape;165;p26"/>
          <p:cNvSpPr/>
          <p:nvPr/>
        </p:nvSpPr>
        <p:spPr>
          <a:xfrm>
            <a:off x="2821300" y="4365450"/>
            <a:ext cx="1278900" cy="488700"/>
          </a:xfrm>
          <a:prstGeom prst="roundRect">
            <a:avLst>
              <a:gd name="adj"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fr" b="1" i="1">
                <a:solidFill>
                  <a:srgbClr val="FF0000"/>
                </a:solidFill>
                <a:latin typeface="Roboto"/>
                <a:ea typeface="Roboto"/>
                <a:cs typeface="Roboto"/>
                <a:sym typeface="Roboto"/>
              </a:rPr>
              <a:t>Conforme aux recos</a:t>
            </a:r>
            <a:endParaRPr b="1" i="1">
              <a:solidFill>
                <a:srgbClr val="FF0000"/>
              </a:solidFill>
              <a:latin typeface="Roboto"/>
              <a:ea typeface="Roboto"/>
              <a:cs typeface="Roboto"/>
              <a:sym typeface="Roboto"/>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27"/>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fontScale="90000"/>
          </a:bodyPr>
          <a:lstStyle/>
          <a:p>
            <a:pPr marL="0" lvl="0" indent="0" algn="l" rtl="0">
              <a:spcBef>
                <a:spcPts val="0"/>
              </a:spcBef>
              <a:spcAft>
                <a:spcPts val="0"/>
              </a:spcAft>
              <a:buNone/>
            </a:pPr>
            <a:r>
              <a:rPr lang="fr"/>
              <a:t>L’apport indéniable du parcours Cystite : côté patient  </a:t>
            </a:r>
            <a:endParaRPr/>
          </a:p>
        </p:txBody>
      </p:sp>
      <p:sp>
        <p:nvSpPr>
          <p:cNvPr id="171" name="Google Shape;171;p27"/>
          <p:cNvSpPr txBox="1">
            <a:spLocks noGrp="1"/>
          </p:cNvSpPr>
          <p:nvPr>
            <p:ph type="body" idx="1"/>
          </p:nvPr>
        </p:nvSpPr>
        <p:spPr>
          <a:xfrm>
            <a:off x="387900" y="1301250"/>
            <a:ext cx="8368200" cy="34620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fr" b="1"/>
              <a:t>Prise en charge rapide : </a:t>
            </a:r>
            <a:endParaRPr b="1"/>
          </a:p>
          <a:p>
            <a:pPr marL="914400" lvl="1" indent="-317500" algn="l" rtl="0">
              <a:spcBef>
                <a:spcPts val="0"/>
              </a:spcBef>
              <a:spcAft>
                <a:spcPts val="0"/>
              </a:spcAft>
              <a:buSzPts val="1400"/>
              <a:buChar char="○"/>
            </a:pPr>
            <a:r>
              <a:rPr lang="fr"/>
              <a:t>Réseau officinal très large,</a:t>
            </a:r>
            <a:endParaRPr/>
          </a:p>
          <a:p>
            <a:pPr marL="914400" lvl="1" indent="-317500" algn="l" rtl="0">
              <a:spcBef>
                <a:spcPts val="0"/>
              </a:spcBef>
              <a:spcAft>
                <a:spcPts val="0"/>
              </a:spcAft>
              <a:buSzPts val="1400"/>
              <a:buChar char="○"/>
            </a:pPr>
            <a:r>
              <a:rPr lang="fr"/>
              <a:t>Grande amplitude d’ouverture des pharmacies (parfois jusqu’à 20h),</a:t>
            </a:r>
            <a:endParaRPr/>
          </a:p>
          <a:p>
            <a:pPr marL="914400" lvl="1" indent="-317500" algn="l" rtl="0">
              <a:spcBef>
                <a:spcPts val="0"/>
              </a:spcBef>
              <a:spcAft>
                <a:spcPts val="0"/>
              </a:spcAft>
              <a:buSzPts val="1400"/>
              <a:buChar char="○"/>
            </a:pPr>
            <a:r>
              <a:rPr lang="fr"/>
              <a:t>Consultation immédiate, </a:t>
            </a:r>
            <a:endParaRPr/>
          </a:p>
          <a:p>
            <a:pPr marL="914400" lvl="1" indent="-317500" algn="l" rtl="0">
              <a:spcBef>
                <a:spcPts val="0"/>
              </a:spcBef>
              <a:spcAft>
                <a:spcPts val="0"/>
              </a:spcAft>
              <a:buSzPts val="1400"/>
              <a:buChar char="○"/>
            </a:pPr>
            <a:r>
              <a:rPr lang="fr"/>
              <a:t>TROD réalisé en 5 minutes.</a:t>
            </a:r>
            <a:endParaRPr/>
          </a:p>
          <a:p>
            <a:pPr marL="457200" lvl="0" indent="-342900" algn="l" rtl="0">
              <a:spcBef>
                <a:spcPts val="0"/>
              </a:spcBef>
              <a:spcAft>
                <a:spcPts val="0"/>
              </a:spcAft>
              <a:buSzPts val="1800"/>
              <a:buChar char="●"/>
            </a:pPr>
            <a:r>
              <a:rPr lang="fr" b="1"/>
              <a:t>Sécurisée :</a:t>
            </a:r>
            <a:r>
              <a:rPr lang="fr"/>
              <a:t> grâce au parcours intégrant un protocole défini exigeant et précis</a:t>
            </a:r>
            <a:endParaRPr/>
          </a:p>
          <a:p>
            <a:pPr marL="457200" lvl="0" indent="-342900" algn="l" rtl="0">
              <a:spcBef>
                <a:spcPts val="0"/>
              </a:spcBef>
              <a:spcAft>
                <a:spcPts val="0"/>
              </a:spcAft>
              <a:buSzPts val="1800"/>
              <a:buChar char="●"/>
            </a:pPr>
            <a:r>
              <a:rPr lang="fr" b="1"/>
              <a:t>Réduction des risques de complications :</a:t>
            </a:r>
            <a:r>
              <a:rPr lang="fr"/>
              <a:t> une prise en charge immédiate permet de traiter les infections avant qu’elles ne s’aggravent.</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28"/>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fontScale="90000"/>
          </a:bodyPr>
          <a:lstStyle/>
          <a:p>
            <a:pPr marL="0" lvl="0" indent="0" algn="l" rtl="0">
              <a:spcBef>
                <a:spcPts val="0"/>
              </a:spcBef>
              <a:spcAft>
                <a:spcPts val="0"/>
              </a:spcAft>
              <a:buNone/>
            </a:pPr>
            <a:r>
              <a:rPr lang="fr"/>
              <a:t>L’apport indéniable des parcours Cystite : côté médecin </a:t>
            </a:r>
            <a:endParaRPr/>
          </a:p>
        </p:txBody>
      </p:sp>
      <p:sp>
        <p:nvSpPr>
          <p:cNvPr id="177" name="Google Shape;177;p28"/>
          <p:cNvSpPr txBox="1">
            <a:spLocks noGrp="1"/>
          </p:cNvSpPr>
          <p:nvPr>
            <p:ph type="body" idx="1"/>
          </p:nvPr>
        </p:nvSpPr>
        <p:spPr>
          <a:xfrm>
            <a:off x="387900" y="1489825"/>
            <a:ext cx="8368200" cy="35931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fr" b="1"/>
              <a:t>Désengorgement des cabinets médicaux :</a:t>
            </a:r>
            <a:r>
              <a:rPr lang="fr"/>
              <a:t> diminution charge de travail, moins de consultations pour des pathologies bénignes,</a:t>
            </a:r>
            <a:endParaRPr/>
          </a:p>
          <a:p>
            <a:pPr marL="457200" lvl="0" indent="-342900" algn="l" rtl="0">
              <a:spcBef>
                <a:spcPts val="0"/>
              </a:spcBef>
              <a:spcAft>
                <a:spcPts val="0"/>
              </a:spcAft>
              <a:buSzPts val="1800"/>
              <a:buChar char="●"/>
            </a:pPr>
            <a:r>
              <a:rPr lang="fr" b="1"/>
              <a:t>Meilleure collaboration interprofessionnelle avec les pharmaciens : </a:t>
            </a:r>
            <a:r>
              <a:rPr lang="fr"/>
              <a:t>prescription conditionnelle </a:t>
            </a:r>
            <a:endParaRPr b="1"/>
          </a:p>
          <a:p>
            <a:pPr marL="0" lvl="0" indent="0" algn="l" rtl="0">
              <a:spcBef>
                <a:spcPts val="1200"/>
              </a:spcBef>
              <a:spcAft>
                <a:spcPts val="0"/>
              </a:spcAft>
              <a:buNone/>
            </a:pPr>
            <a:r>
              <a:rPr lang="fr" sz="1700"/>
              <a:t>Après plus de 2 ans, les retours semblent positifs et peu de cas problématiques “post parcours” officinal. </a:t>
            </a:r>
            <a:endParaRPr sz="1700"/>
          </a:p>
          <a:p>
            <a:pPr marL="457200" lvl="0" indent="0" algn="l" rtl="0">
              <a:spcBef>
                <a:spcPts val="1200"/>
              </a:spcBef>
              <a:spcAft>
                <a:spcPts val="1200"/>
              </a:spcAft>
              <a:buNone/>
            </a:pPr>
            <a:endParaRPr b="1"/>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29"/>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fontScale="90000"/>
          </a:bodyPr>
          <a:lstStyle/>
          <a:p>
            <a:pPr marL="0" lvl="0" indent="0" algn="l" rtl="0">
              <a:spcBef>
                <a:spcPts val="0"/>
              </a:spcBef>
              <a:spcAft>
                <a:spcPts val="0"/>
              </a:spcAft>
              <a:buNone/>
            </a:pPr>
            <a:r>
              <a:rPr lang="fr"/>
              <a:t>L’apport indéniable des parcours Cystite : côté santé publique </a:t>
            </a:r>
            <a:endParaRPr/>
          </a:p>
        </p:txBody>
      </p:sp>
      <p:sp>
        <p:nvSpPr>
          <p:cNvPr id="183" name="Google Shape;183;p29"/>
          <p:cNvSpPr txBox="1">
            <a:spLocks noGrp="1"/>
          </p:cNvSpPr>
          <p:nvPr>
            <p:ph type="body" idx="1"/>
          </p:nvPr>
        </p:nvSpPr>
        <p:spPr>
          <a:xfrm>
            <a:off x="349575" y="1508974"/>
            <a:ext cx="8368200" cy="30789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fr" b="1"/>
              <a:t>Lutte contre l’antibiorésistance</a:t>
            </a:r>
            <a:endParaRPr b="1"/>
          </a:p>
          <a:p>
            <a:pPr marL="457200" lvl="0" indent="-342900" algn="l" rtl="0">
              <a:spcBef>
                <a:spcPts val="0"/>
              </a:spcBef>
              <a:spcAft>
                <a:spcPts val="0"/>
              </a:spcAft>
              <a:buSzPts val="1800"/>
              <a:buChar char="●"/>
            </a:pPr>
            <a:r>
              <a:rPr lang="fr" b="1"/>
              <a:t>Optimisation du parcours de soins</a:t>
            </a:r>
            <a:r>
              <a:rPr lang="fr"/>
              <a:t> : désengorgement des cabinets médicaux et urgences</a:t>
            </a:r>
            <a:endParaRPr/>
          </a:p>
          <a:p>
            <a:pPr marL="457200" lvl="0" indent="-342900" algn="l" rtl="0">
              <a:spcBef>
                <a:spcPts val="0"/>
              </a:spcBef>
              <a:spcAft>
                <a:spcPts val="0"/>
              </a:spcAft>
              <a:buSzPts val="1800"/>
              <a:buChar char="●"/>
            </a:pPr>
            <a:r>
              <a:rPr lang="fr" b="1"/>
              <a:t>Accessibilité et prévention :</a:t>
            </a:r>
            <a:r>
              <a:rPr lang="fr"/>
              <a:t> une prise en charge rapide et précoce pour prévenir les complications</a:t>
            </a:r>
            <a:endParaRPr/>
          </a:p>
          <a:p>
            <a:pPr marL="457200" lvl="0" indent="-342900" algn="l" rtl="0">
              <a:spcBef>
                <a:spcPts val="0"/>
              </a:spcBef>
              <a:spcAft>
                <a:spcPts val="0"/>
              </a:spcAft>
              <a:buSzPts val="1800"/>
              <a:buChar char="●"/>
            </a:pPr>
            <a:r>
              <a:rPr lang="fr" b="1"/>
              <a:t>Réduction des coûts associés</a:t>
            </a:r>
            <a:endParaRPr/>
          </a:p>
          <a:p>
            <a:pPr marL="457200" lvl="0" indent="-342900" algn="l" rtl="0">
              <a:spcBef>
                <a:spcPts val="0"/>
              </a:spcBef>
              <a:spcAft>
                <a:spcPts val="0"/>
              </a:spcAft>
              <a:buSzPts val="1800"/>
              <a:buChar char="●"/>
            </a:pPr>
            <a:r>
              <a:rPr lang="fr"/>
              <a:t>Intérêt dans l’ouverture des discussions avec les patients sur le</a:t>
            </a:r>
            <a:r>
              <a:rPr lang="fr" b="1"/>
              <a:t> bon usage des antibiotiques </a:t>
            </a:r>
            <a:endParaRPr b="1"/>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30"/>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fr"/>
              <a:t>Une traçabilité et un suivi assurés</a:t>
            </a:r>
            <a:endParaRPr/>
          </a:p>
        </p:txBody>
      </p:sp>
      <p:sp>
        <p:nvSpPr>
          <p:cNvPr id="189" name="Google Shape;189;p30"/>
          <p:cNvSpPr txBox="1">
            <a:spLocks noGrp="1"/>
          </p:cNvSpPr>
          <p:nvPr>
            <p:ph type="body" idx="1"/>
          </p:nvPr>
        </p:nvSpPr>
        <p:spPr>
          <a:xfrm>
            <a:off x="387900" y="1489825"/>
            <a:ext cx="8368200" cy="32862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a:p>
          <a:p>
            <a:pPr marL="457200" lvl="0" indent="-342900" algn="l" rtl="0">
              <a:spcBef>
                <a:spcPts val="1200"/>
              </a:spcBef>
              <a:spcAft>
                <a:spcPts val="0"/>
              </a:spcAft>
              <a:buSzPts val="1800"/>
              <a:buChar char="●"/>
            </a:pPr>
            <a:r>
              <a:rPr lang="fr"/>
              <a:t>Alimentation du DMP ou par messagerie sécurisée</a:t>
            </a:r>
            <a:endParaRPr/>
          </a:p>
          <a:p>
            <a:pPr marL="457200" lvl="0" indent="-342900" algn="l" rtl="0">
              <a:spcBef>
                <a:spcPts val="0"/>
              </a:spcBef>
              <a:spcAft>
                <a:spcPts val="0"/>
              </a:spcAft>
              <a:buSzPts val="1800"/>
              <a:buChar char="●"/>
            </a:pPr>
            <a:r>
              <a:rPr lang="fr"/>
              <a:t>Côté Pharmacien : </a:t>
            </a:r>
            <a:endParaRPr/>
          </a:p>
          <a:p>
            <a:pPr marL="914400" lvl="1" indent="-317500" algn="l" rtl="0">
              <a:spcBef>
                <a:spcPts val="0"/>
              </a:spcBef>
              <a:spcAft>
                <a:spcPts val="0"/>
              </a:spcAft>
              <a:buSzPts val="1400"/>
              <a:buChar char="○"/>
            </a:pPr>
            <a:r>
              <a:rPr lang="fr"/>
              <a:t>1. Ses nom et prénom d'exercice ; </a:t>
            </a:r>
            <a:endParaRPr/>
          </a:p>
          <a:p>
            <a:pPr marL="914400" lvl="1" indent="-317500" algn="l" rtl="0">
              <a:spcBef>
                <a:spcPts val="0"/>
              </a:spcBef>
              <a:spcAft>
                <a:spcPts val="0"/>
              </a:spcAft>
              <a:buSzPts val="1400"/>
              <a:buChar char="○"/>
            </a:pPr>
            <a:r>
              <a:rPr lang="fr"/>
              <a:t>2. La date de réalisation du TROD ; </a:t>
            </a:r>
            <a:endParaRPr/>
          </a:p>
          <a:p>
            <a:pPr marL="914400" lvl="1" indent="-317500" algn="l" rtl="0">
              <a:spcBef>
                <a:spcPts val="0"/>
              </a:spcBef>
              <a:spcAft>
                <a:spcPts val="0"/>
              </a:spcAft>
              <a:buSzPts val="1400"/>
              <a:buChar char="○"/>
            </a:pPr>
            <a:r>
              <a:rPr lang="fr"/>
              <a:t>3. L'identification unique dite “IUD” du test </a:t>
            </a:r>
            <a:endParaRPr/>
          </a:p>
          <a:p>
            <a:pPr marL="914400" lvl="1" indent="-317500" algn="l" rtl="0">
              <a:spcBef>
                <a:spcPts val="0"/>
              </a:spcBef>
              <a:spcAft>
                <a:spcPts val="0"/>
              </a:spcAft>
              <a:buSzPts val="1400"/>
              <a:buChar char="○"/>
            </a:pPr>
            <a:r>
              <a:rPr lang="fr"/>
              <a:t>4. La dénomination du médicament, posologie et durée de traitement</a:t>
            </a:r>
            <a:endParaRPr/>
          </a:p>
          <a:p>
            <a:pPr marL="457200" lvl="0" indent="-342900" algn="l" rtl="0">
              <a:spcBef>
                <a:spcPts val="0"/>
              </a:spcBef>
              <a:spcAft>
                <a:spcPts val="0"/>
              </a:spcAft>
              <a:buSzPts val="1800"/>
              <a:buChar char="●"/>
            </a:pPr>
            <a:r>
              <a:rPr lang="fr"/>
              <a:t>Attestation papier remise au patient</a:t>
            </a:r>
            <a:endParaRPr/>
          </a:p>
          <a:p>
            <a:pPr marL="0" lvl="0" indent="0" algn="l" rtl="0">
              <a:spcBef>
                <a:spcPts val="1200"/>
              </a:spcBef>
              <a:spcAft>
                <a:spcPts val="1200"/>
              </a:spcAft>
              <a:buNone/>
            </a:pP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31"/>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fr"/>
              <a:t>Une traçabilité et un suivi assurés</a:t>
            </a:r>
            <a:endParaRPr/>
          </a:p>
        </p:txBody>
      </p:sp>
      <p:sp>
        <p:nvSpPr>
          <p:cNvPr id="195" name="Google Shape;195;p31"/>
          <p:cNvSpPr txBox="1">
            <a:spLocks noGrp="1"/>
          </p:cNvSpPr>
          <p:nvPr>
            <p:ph type="body" idx="1"/>
          </p:nvPr>
        </p:nvSpPr>
        <p:spPr>
          <a:xfrm>
            <a:off x="387900" y="1489825"/>
            <a:ext cx="8368200" cy="32862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b="1"/>
          </a:p>
          <a:p>
            <a:pPr marL="0" lvl="0" indent="0" algn="l" rtl="0">
              <a:spcBef>
                <a:spcPts val="1200"/>
              </a:spcBef>
              <a:spcAft>
                <a:spcPts val="0"/>
              </a:spcAft>
              <a:buNone/>
            </a:pPr>
            <a:r>
              <a:rPr lang="fr" b="1"/>
              <a:t>Suite à une enquête auprès des pharmaciens d’officine de BFC, création en 2026 de fiches “remis patient” en collaboration avec l’ARS</a:t>
            </a:r>
            <a:endParaRPr b="1"/>
          </a:p>
          <a:p>
            <a:pPr marL="914400" lvl="1" indent="-317500" algn="l" rtl="0">
              <a:spcBef>
                <a:spcPts val="1200"/>
              </a:spcBef>
              <a:spcAft>
                <a:spcPts val="0"/>
              </a:spcAft>
              <a:buSzPts val="1400"/>
              <a:buChar char="○"/>
            </a:pPr>
            <a:r>
              <a:rPr lang="fr" b="1"/>
              <a:t>https://www.bourgogne-franche-comte.ars.sante.fr/trod-angine-ou-cystite-en-officine</a:t>
            </a:r>
            <a:endParaRPr b="1"/>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32"/>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endParaRPr/>
          </a:p>
        </p:txBody>
      </p:sp>
      <p:sp>
        <p:nvSpPr>
          <p:cNvPr id="201" name="Google Shape;201;p32"/>
          <p:cNvSpPr txBox="1">
            <a:spLocks noGrp="1"/>
          </p:cNvSpPr>
          <p:nvPr>
            <p:ph type="body" idx="1"/>
          </p:nvPr>
        </p:nvSpPr>
        <p:spPr>
          <a:xfrm>
            <a:off x="387900" y="1489824"/>
            <a:ext cx="8368200" cy="30789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202" name="Google Shape;202;p32" title="Capture d’écran 2026-09-09 à 14.04.24.png"/>
          <p:cNvPicPr preferRelativeResize="0"/>
          <p:nvPr/>
        </p:nvPicPr>
        <p:blipFill>
          <a:blip r:embed="rId3">
            <a:alphaModFix/>
          </a:blip>
          <a:stretch>
            <a:fillRect/>
          </a:stretch>
        </p:blipFill>
        <p:spPr>
          <a:xfrm>
            <a:off x="864494" y="-43450"/>
            <a:ext cx="3643312" cy="5143500"/>
          </a:xfrm>
          <a:prstGeom prst="rect">
            <a:avLst/>
          </a:prstGeom>
          <a:noFill/>
          <a:ln>
            <a:noFill/>
          </a:ln>
        </p:spPr>
      </p:pic>
      <p:pic>
        <p:nvPicPr>
          <p:cNvPr id="203" name="Google Shape;203;p32" title="Capture d’écran 2026-09-09 à 14.04.00.png"/>
          <p:cNvPicPr preferRelativeResize="0"/>
          <p:nvPr/>
        </p:nvPicPr>
        <p:blipFill>
          <a:blip r:embed="rId4">
            <a:alphaModFix/>
          </a:blip>
          <a:stretch>
            <a:fillRect/>
          </a:stretch>
        </p:blipFill>
        <p:spPr>
          <a:xfrm>
            <a:off x="4952810" y="0"/>
            <a:ext cx="3623829" cy="51435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33"/>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endParaRPr/>
          </a:p>
        </p:txBody>
      </p:sp>
      <p:sp>
        <p:nvSpPr>
          <p:cNvPr id="209" name="Google Shape;209;p33"/>
          <p:cNvSpPr txBox="1">
            <a:spLocks noGrp="1"/>
          </p:cNvSpPr>
          <p:nvPr>
            <p:ph type="body" idx="1"/>
          </p:nvPr>
        </p:nvSpPr>
        <p:spPr>
          <a:xfrm>
            <a:off x="387900" y="1489824"/>
            <a:ext cx="8368200" cy="30789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210" name="Google Shape;210;p33" title="Capture d’écran 2026-09-09 à 14.04.38.png"/>
          <p:cNvPicPr preferRelativeResize="0"/>
          <p:nvPr/>
        </p:nvPicPr>
        <p:blipFill>
          <a:blip r:embed="rId3">
            <a:alphaModFix/>
          </a:blip>
          <a:stretch>
            <a:fillRect/>
          </a:stretch>
        </p:blipFill>
        <p:spPr>
          <a:xfrm>
            <a:off x="565067" y="0"/>
            <a:ext cx="3822016" cy="5143500"/>
          </a:xfrm>
          <a:prstGeom prst="rect">
            <a:avLst/>
          </a:prstGeom>
          <a:noFill/>
          <a:ln>
            <a:noFill/>
          </a:ln>
        </p:spPr>
      </p:pic>
      <p:pic>
        <p:nvPicPr>
          <p:cNvPr id="211" name="Google Shape;211;p33" title="Capture d’écran 2026-09-09 à 14.06.28.png"/>
          <p:cNvPicPr preferRelativeResize="0"/>
          <p:nvPr/>
        </p:nvPicPr>
        <p:blipFill>
          <a:blip r:embed="rId4">
            <a:alphaModFix/>
          </a:blip>
          <a:stretch>
            <a:fillRect/>
          </a:stretch>
        </p:blipFill>
        <p:spPr>
          <a:xfrm>
            <a:off x="4847175" y="-170625"/>
            <a:ext cx="3822000" cy="5270646"/>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p34"/>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fr"/>
              <a:t>Pour conclure</a:t>
            </a:r>
            <a:endParaRPr/>
          </a:p>
        </p:txBody>
      </p:sp>
      <p:sp>
        <p:nvSpPr>
          <p:cNvPr id="217" name="Google Shape;217;p34"/>
          <p:cNvSpPr txBox="1">
            <a:spLocks noGrp="1"/>
          </p:cNvSpPr>
          <p:nvPr>
            <p:ph type="body" idx="1"/>
          </p:nvPr>
        </p:nvSpPr>
        <p:spPr>
          <a:xfrm>
            <a:off x="387900" y="1415949"/>
            <a:ext cx="8368200" cy="30789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fr"/>
              <a:t>Depuis 2 ans, les parcours officine Cystite/Angine : réponses à de vrais besoins des patients</a:t>
            </a:r>
            <a:endParaRPr/>
          </a:p>
          <a:p>
            <a:pPr marL="457200" lvl="0" indent="-342900" algn="l" rtl="0">
              <a:spcBef>
                <a:spcPts val="0"/>
              </a:spcBef>
              <a:spcAft>
                <a:spcPts val="0"/>
              </a:spcAft>
              <a:buSzPts val="1800"/>
              <a:buChar char="●"/>
            </a:pPr>
            <a:r>
              <a:rPr lang="fr"/>
              <a:t>Grande précision et exigence des parcours qui sécurisent le patient</a:t>
            </a:r>
            <a:endParaRPr/>
          </a:p>
          <a:p>
            <a:pPr marL="457200" lvl="0" indent="-342900" algn="l" rtl="0">
              <a:spcBef>
                <a:spcPts val="0"/>
              </a:spcBef>
              <a:spcAft>
                <a:spcPts val="0"/>
              </a:spcAft>
              <a:buSzPts val="1800"/>
              <a:buChar char="●"/>
            </a:pPr>
            <a:r>
              <a:rPr lang="fr"/>
              <a:t>Au vu de développement de ces actes, le pharmacien se doit d’être un acteur de la traçabilité de ces actes (DMP, remis patient)</a:t>
            </a:r>
            <a:endParaRPr/>
          </a:p>
          <a:p>
            <a:pPr marL="457200" lvl="0" indent="-342900" algn="l" rtl="0">
              <a:spcBef>
                <a:spcPts val="0"/>
              </a:spcBef>
              <a:spcAft>
                <a:spcPts val="0"/>
              </a:spcAft>
              <a:buSzPts val="1800"/>
              <a:buChar char="●"/>
            </a:pPr>
            <a:r>
              <a:rPr lang="fr"/>
              <a:t>Nouvelles missions à venir : plaies simples, conjonctivites, retrait de tiques etc…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35"/>
          <p:cNvSpPr txBox="1">
            <a:spLocks noGrp="1"/>
          </p:cNvSpPr>
          <p:nvPr>
            <p:ph type="title"/>
          </p:nvPr>
        </p:nvSpPr>
        <p:spPr>
          <a:xfrm>
            <a:off x="480750" y="1764950"/>
            <a:ext cx="8222100" cy="9075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fr"/>
              <a:t>Des questions ?</a:t>
            </a:r>
            <a:endParaRPr sz="2356" i="1"/>
          </a:p>
        </p:txBody>
      </p:sp>
    </p:spTree>
  </p:cSld>
  <p:clrMapOvr>
    <a:masterClrMapping/>
  </p:clrMapOvr>
</p:sld>
</file>

<file path=ppt/theme/theme1.xml><?xml version="1.0" encoding="utf-8"?>
<a:theme xmlns:a="http://schemas.openxmlformats.org/drawingml/2006/main" name="Marina">
  <a:themeElements>
    <a:clrScheme name="Marina">
      <a:dk1>
        <a:srgbClr val="FFFFFF"/>
      </a:dk1>
      <a:lt1>
        <a:srgbClr val="00517C"/>
      </a:lt1>
      <a:dk2>
        <a:srgbClr val="004065"/>
      </a:dk2>
      <a:lt2>
        <a:srgbClr val="CFD8DC"/>
      </a:lt2>
      <a:accent1>
        <a:srgbClr val="0277BD"/>
      </a:accent1>
      <a:accent2>
        <a:srgbClr val="558B2F"/>
      </a:accent2>
      <a:accent3>
        <a:srgbClr val="009688"/>
      </a:accent3>
      <a:accent4>
        <a:srgbClr val="039BE5"/>
      </a:accent4>
      <a:accent5>
        <a:srgbClr val="8BC34A"/>
      </a:accent5>
      <a:accent6>
        <a:srgbClr val="FFEB38"/>
      </a:accent6>
      <a:hlink>
        <a:srgbClr val="8BC34A"/>
      </a:hlink>
      <a:folHlink>
        <a:srgbClr val="8BC34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962</Words>
  <Application>Microsoft Office PowerPoint</Application>
  <PresentationFormat>Affichage à l'écran (16:9)</PresentationFormat>
  <Paragraphs>114</Paragraphs>
  <Slides>23</Slides>
  <Notes>23</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23</vt:i4>
      </vt:variant>
    </vt:vector>
  </HeadingPairs>
  <TitlesOfParts>
    <vt:vector size="28" baseType="lpstr">
      <vt:lpstr>Arial</vt:lpstr>
      <vt:lpstr>Roboto Slab</vt:lpstr>
      <vt:lpstr>Calibri</vt:lpstr>
      <vt:lpstr>Roboto</vt:lpstr>
      <vt:lpstr>Marina</vt:lpstr>
      <vt:lpstr>BU et TROD : où, quand, comment ?  Point de vue d’un pharmacien d’officine</vt:lpstr>
      <vt:lpstr>Les parcours TROD en officine : d’où viennent-ils ? </vt:lpstr>
      <vt:lpstr>Un enjeu d’accès au soins bien identifié</vt:lpstr>
      <vt:lpstr>Les pharmaciens confrontés à une automédication inefficace voire dangereuse</vt:lpstr>
      <vt:lpstr>Des conséquences réelles :  dégradation de la qualité de vie et un coût sociétal</vt:lpstr>
      <vt:lpstr>TROD cystite  à l’officine en BFC :   les chiffres depuis 12 mois</vt:lpstr>
      <vt:lpstr>88%</vt:lpstr>
      <vt:lpstr>Une forte augmentation des TROD en BFC depuis 2024</vt:lpstr>
      <vt:lpstr>Des TROD issus de demandes spontanées</vt:lpstr>
      <vt:lpstr>Le parcours Cystite  en officine</vt:lpstr>
      <vt:lpstr>En pratique, quels sont ces parcours ? </vt:lpstr>
      <vt:lpstr>Présentation PowerPoint</vt:lpstr>
      <vt:lpstr>Réalisation de la BU : variable selon les officines</vt:lpstr>
      <vt:lpstr>Le TROD : une réelle opportunité d’amélioration des pratiques</vt:lpstr>
      <vt:lpstr>L’apport indéniable du parcours Cystite : côté patient  </vt:lpstr>
      <vt:lpstr>L’apport indéniable des parcours Cystite : côté médecin </vt:lpstr>
      <vt:lpstr>L’apport indéniable des parcours Cystite : côté santé publique </vt:lpstr>
      <vt:lpstr>Une traçabilité et un suivi assurés</vt:lpstr>
      <vt:lpstr>Une traçabilité et un suivi assurés</vt:lpstr>
      <vt:lpstr>Présentation PowerPoint</vt:lpstr>
      <vt:lpstr>Présentation PowerPoint</vt:lpstr>
      <vt:lpstr>Pour conclure</vt:lpstr>
      <vt:lpstr>Des questions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 et TROD : où, quand, comment ?  Point de vue d’un pharmacien d’officine</dc:title>
  <dc:creator>Nathalie FLORET BASSISSI</dc:creator>
  <cp:lastModifiedBy>GONCALVES Angelique</cp:lastModifiedBy>
  <cp:revision>2</cp:revision>
  <dcterms:modified xsi:type="dcterms:W3CDTF">2026-09-25T13:29:21Z</dcterms:modified>
</cp:coreProperties>
</file>