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modernComment_1A4_740F6C19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  <p:sldMasterId id="2147483711" r:id="rId2"/>
  </p:sldMasterIdLst>
  <p:notesMasterIdLst>
    <p:notesMasterId r:id="rId72"/>
  </p:notesMasterIdLst>
  <p:sldIdLst>
    <p:sldId id="256" r:id="rId3"/>
    <p:sldId id="257" r:id="rId4"/>
    <p:sldId id="368" r:id="rId5"/>
    <p:sldId id="286" r:id="rId6"/>
    <p:sldId id="369" r:id="rId7"/>
    <p:sldId id="263" r:id="rId8"/>
    <p:sldId id="364" r:id="rId9"/>
    <p:sldId id="365" r:id="rId10"/>
    <p:sldId id="264" r:id="rId11"/>
    <p:sldId id="265" r:id="rId12"/>
    <p:sldId id="359" r:id="rId13"/>
    <p:sldId id="271" r:id="rId14"/>
    <p:sldId id="360" r:id="rId15"/>
    <p:sldId id="272" r:id="rId16"/>
    <p:sldId id="273" r:id="rId17"/>
    <p:sldId id="279" r:id="rId18"/>
    <p:sldId id="407" r:id="rId19"/>
    <p:sldId id="408" r:id="rId20"/>
    <p:sldId id="409" r:id="rId21"/>
    <p:sldId id="410" r:id="rId22"/>
    <p:sldId id="411" r:id="rId23"/>
    <p:sldId id="412" r:id="rId24"/>
    <p:sldId id="413" r:id="rId25"/>
    <p:sldId id="414" r:id="rId26"/>
    <p:sldId id="415" r:id="rId27"/>
    <p:sldId id="416" r:id="rId28"/>
    <p:sldId id="417" r:id="rId29"/>
    <p:sldId id="418" r:id="rId30"/>
    <p:sldId id="419" r:id="rId31"/>
    <p:sldId id="420" r:id="rId32"/>
    <p:sldId id="421" r:id="rId33"/>
    <p:sldId id="422" r:id="rId34"/>
    <p:sldId id="423" r:id="rId35"/>
    <p:sldId id="424" r:id="rId36"/>
    <p:sldId id="425" r:id="rId37"/>
    <p:sldId id="426" r:id="rId38"/>
    <p:sldId id="427" r:id="rId39"/>
    <p:sldId id="428" r:id="rId40"/>
    <p:sldId id="429" r:id="rId41"/>
    <p:sldId id="430" r:id="rId42"/>
    <p:sldId id="431" r:id="rId43"/>
    <p:sldId id="432" r:id="rId44"/>
    <p:sldId id="433" r:id="rId45"/>
    <p:sldId id="281" r:id="rId46"/>
    <p:sldId id="282" r:id="rId47"/>
    <p:sldId id="283" r:id="rId48"/>
    <p:sldId id="351" r:id="rId49"/>
    <p:sldId id="284" r:id="rId50"/>
    <p:sldId id="285" r:id="rId51"/>
    <p:sldId id="287" r:id="rId52"/>
    <p:sldId id="288" r:id="rId53"/>
    <p:sldId id="289" r:id="rId54"/>
    <p:sldId id="290" r:id="rId55"/>
    <p:sldId id="334" r:id="rId56"/>
    <p:sldId id="291" r:id="rId57"/>
    <p:sldId id="366" r:id="rId58"/>
    <p:sldId id="367" r:id="rId59"/>
    <p:sldId id="295" r:id="rId60"/>
    <p:sldId id="293" r:id="rId61"/>
    <p:sldId id="294" r:id="rId62"/>
    <p:sldId id="296" r:id="rId63"/>
    <p:sldId id="338" r:id="rId64"/>
    <p:sldId id="352" r:id="rId65"/>
    <p:sldId id="353" r:id="rId66"/>
    <p:sldId id="297" r:id="rId67"/>
    <p:sldId id="299" r:id="rId68"/>
    <p:sldId id="339" r:id="rId69"/>
    <p:sldId id="301" r:id="rId70"/>
    <p:sldId id="306" r:id="rId71"/>
  </p:sldIdLst>
  <p:sldSz cx="12192000" cy="6858000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A5B0A1D-7FF4-292C-93E0-B811602948DC}" name="arnaud magallon" initials="am" userId="7c5ab55cc1e8846f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E0FF"/>
    <a:srgbClr val="B7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microsoft.com/office/2018/10/relationships/authors" Target="author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omments/modernComment_1A4_740F6C1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0817510-5870-4FAE-A082-B2060AF72B19}" authorId="{1A5B0A1D-7FF4-292C-93E0-B811602948DC}" created="2026-09-10T08:31:57.23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947167769" sldId="420"/>
      <ac:spMk id="22" creationId="{E9F83528-5CA6-1720-13BE-2EF34FAE1E7C}"/>
    </ac:deMkLst>
    <p188:txBody>
      <a:bodyPr/>
      <a:lstStyle/>
      <a:p>
        <a:r>
          <a:rPr lang="fr-FR"/>
          <a:t>%hémoc stdn?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07E6D7-FEAA-44E5-88D3-4B4B9686929F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CB0DBF-CD91-4040-886D-395A60F37E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0160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0391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953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932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238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6423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3178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562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4038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9683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0242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2466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75975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7523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24005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2263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2295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BA4DA4-F74F-700F-5177-BE63E51466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8820667-8DD1-4280-3F29-086F967DFA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2DC6A8-9037-BE70-32FB-A193928FB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6B2B4-62B1-4C26-8093-7EB13862E04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035D2A-45DE-D8B0-EF89-2F5E8B4B1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06A160-87E8-FB04-8BF3-D2CFBCD43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D56C-23DE-4487-AD42-90729AD03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63474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ACB6F9-061C-3E92-774A-BC068CBAC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CDF494-797F-6630-73DB-6FC74BD2C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965227-67F1-13DE-F091-DF6701ECC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6B2B4-62B1-4C26-8093-7EB13862E04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5261CC-6384-E556-444F-C9C2486C2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C8EFEE0-D298-8326-34B4-0E115BAD8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D56C-23DE-4487-AD42-90729AD03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44424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645958-271F-1AE0-1777-0DD4C9199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79EE5B4-1711-4E4E-BD09-91E209169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4231D1-9AB7-0496-A9B6-D70F1E3A0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6B2B4-62B1-4C26-8093-7EB13862E04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0A8772-1A57-1C84-2AC7-0F7AD7C7B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4801FA-DEDA-E568-CCBC-E62E82B6A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D56C-23DE-4487-AD42-90729AD03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7080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F8BC4D-FE73-BE60-D769-7CB0BA4EE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9806A7-5525-415B-F56F-9E9582ED3E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8A3E3A7-F4BF-5A48-E0EF-88414BE3E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2B3906-CD7D-73AB-26B4-8129B3F25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6B2B4-62B1-4C26-8093-7EB13862E04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EBF9033-683B-E2DE-B8D2-A95B6ECE3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D4B4CF-2709-5012-974A-4DE546DD6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D56C-23DE-4487-AD42-90729AD03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23567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485DCC-8FB4-C647-4240-D34456C1E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13597C9-4E44-DA3A-3FB1-0014F10E5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3AF57C2-92A7-6CA6-AECC-1C6A440F0A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05F8BAB-76CA-D9C3-D336-F825371A6B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C90CDC6-AEA6-0289-9C5A-1BFA670A45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9B9DD5E-5947-5911-21E9-52187EF47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6B2B4-62B1-4C26-8093-7EB13862E04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C1D6DB3-DD72-6ED0-99BA-CB5CE7D32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922EE31-885F-3688-6F4A-DD0AF651C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D56C-23DE-4487-AD42-90729AD03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20785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3E30FB-E1C2-6C95-340A-392BC29FD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5504A9D-A975-4BCA-FE46-DB5851859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6B2B4-62B1-4C26-8093-7EB13862E04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643CE37-D3A4-2643-AAFF-B89E43F5C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AD5B931-3168-C693-9CCE-FDF215FFB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D56C-23DE-4487-AD42-90729AD03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53877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2FE0DD0-CC9D-A572-92A9-8D4609376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6B2B4-62B1-4C26-8093-7EB13862E04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750CAEC-618A-EC17-690E-61C9E4AF1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B4B3F5-F00D-6EBE-6F2A-E6781682C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D56C-23DE-4487-AD42-90729AD03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82239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4A1DFA-DF05-29B9-345A-6AB63F1B7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2F85B3-3219-E984-BF60-8AF500CC8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AD9699-C7E4-FA11-80B9-EA2DC5464E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386DDFA-10DD-60CD-FF09-8A8F1555C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6B2B4-62B1-4C26-8093-7EB13862E04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61B8774-B997-3AC3-89E7-37FA095FF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541C5E3-7523-8D52-6FF3-312F4B2C5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D56C-23DE-4487-AD42-90729AD03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8469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C53B4-7C9F-034C-E96D-914EC37D5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C7A731C-88B2-C218-8C28-74FE5B60D9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20935D9-10BB-5D13-807A-BF4A2F1817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4FACDF5-379F-3105-9210-116534802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6B2B4-62B1-4C26-8093-7EB13862E04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24BE8E-4276-CC19-0CB5-BB7D57D60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B501776-BBB5-384B-1A2F-EBC16164E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D56C-23DE-4487-AD42-90729AD03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67340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A17643-F2E3-89D1-AE20-F6E834DFE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3083334-F953-8C00-3675-54272ED6F9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F7636B-CACC-8EC7-E8CE-E37B8FB67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6B2B4-62B1-4C26-8093-7EB13862E04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66910FE-1DE4-898D-566E-1A9B845ED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09228F-EA8C-BB85-E7D6-421F70141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D56C-23DE-4487-AD42-90729AD03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19017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30B1446-0BC1-88C6-7164-41FDB20AE4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6CA1476-04F0-60C4-94B0-16A6B2D540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A2BC67-CB63-A582-54B8-866ABF114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6B2B4-62B1-4C26-8093-7EB13862E04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D205E6-A28D-FC06-EDA8-3D623220E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221BCAE-3537-46E4-CFC6-F6EA5264B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BD56C-23DE-4487-AD42-90729AD03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2534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BA2C6-E52A-4D62-901A-90C28BAB27A0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0585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02ADFF1-F363-C44B-D323-CA972C934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647514C-E02A-B5EF-3CD1-3FE9D5F9F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4C3794-61E8-F392-9BE7-BEFED219DB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D6B2B4-62B1-4C26-8093-7EB13862E045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C23159-CD6A-4933-33F1-58A06F9E17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19DA3D-596C-D29E-0571-D4F4FE295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9BD56C-23DE-4487-AD42-90729AD03A0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277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microsoft.com/office/2018/10/relationships/comments" Target="../comments/modernComment_1A4_740F6C1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5.png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42EA28-6C9C-4D0D-B73A-1C3440F43E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666" y="2413001"/>
            <a:ext cx="8805333" cy="1646302"/>
          </a:xfrm>
        </p:spPr>
        <p:txBody>
          <a:bodyPr/>
          <a:lstStyle/>
          <a:p>
            <a:pPr algn="ctr"/>
            <a:r>
              <a:rPr lang="fr-FR" dirty="0"/>
              <a:t>QU’EST-CE QU’UNE INFECTION LIÉE AUX CATHÉTERS 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119C18D-5F54-4195-9043-F22D25555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8303" y="5029059"/>
            <a:ext cx="7766936" cy="1096899"/>
          </a:xfrm>
        </p:spPr>
        <p:txBody>
          <a:bodyPr>
            <a:normAutofit/>
          </a:bodyPr>
          <a:lstStyle/>
          <a:p>
            <a:r>
              <a:rPr lang="fr-FR" sz="3600" dirty="0"/>
              <a:t>(ILC,KT)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5712AAA-A08F-4572-92FA-A06F82677F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84" y="5984045"/>
            <a:ext cx="2521194" cy="75635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6B2588F-2A46-4555-ACD5-A9DC3032B7EF}"/>
              </a:ext>
            </a:extLst>
          </p:cNvPr>
          <p:cNvSpPr txBox="1"/>
          <p:nvPr/>
        </p:nvSpPr>
        <p:spPr>
          <a:xfrm>
            <a:off x="3235570" y="6242447"/>
            <a:ext cx="91703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24 Septembre 2026 - Dr BUGNON, Dr SIXT, Dr ROSOLEN, Dr MONTINI, Me GONÇALVES (</a:t>
            </a:r>
            <a:r>
              <a:rPr lang="fr-FR" sz="1600" dirty="0" err="1"/>
              <a:t>CRAtb</a:t>
            </a:r>
            <a:r>
              <a:rPr lang="fr-FR" sz="1600" dirty="0"/>
              <a:t> BFC) </a:t>
            </a:r>
          </a:p>
          <a:p>
            <a:r>
              <a:rPr lang="fr-FR" sz="1600" dirty="0"/>
              <a:t>				- Dr MAGALLON (laboratoire de bactériologie du CHU de Dijon)  </a:t>
            </a:r>
            <a:r>
              <a:rPr lang="fr-FR" dirty="0"/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737AC35-F73D-48A0-9C23-B7AFD81CBDF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39630" y="3963728"/>
            <a:ext cx="2282703" cy="164630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D6F853-14A2-466C-8919-5F387030A20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944" y="226460"/>
            <a:ext cx="1730048" cy="300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856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37524C-9DB8-46C8-8C34-74F5F1F91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788" y="160215"/>
            <a:ext cx="8596668" cy="1320800"/>
          </a:xfrm>
        </p:spPr>
        <p:txBody>
          <a:bodyPr/>
          <a:lstStyle/>
          <a:p>
            <a:pPr algn="ctr"/>
            <a:r>
              <a:rPr lang="fr-FR" dirty="0"/>
              <a:t>DÉFINITION D’UNE ILC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08F2DD-62B9-4889-8864-4B6F16BFA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887" y="820614"/>
            <a:ext cx="9855852" cy="56944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b="1" dirty="0">
                <a:solidFill>
                  <a:srgbClr val="FF0000"/>
                </a:solidFill>
              </a:rPr>
              <a:t>Un maître mot : la traçabilité de tous les épisodes de la vie d’un KT</a:t>
            </a:r>
          </a:p>
          <a:p>
            <a:pPr marL="0" indent="0">
              <a:buNone/>
            </a:pPr>
            <a:r>
              <a:rPr lang="fr-FR" dirty="0">
                <a:solidFill>
                  <a:schemeClr val="tx1"/>
                </a:solidFill>
              </a:rPr>
              <a:t>(de la pose, à la surveillance jusqu’à l’ablation…)</a:t>
            </a:r>
          </a:p>
          <a:p>
            <a:pPr marL="0" indent="0">
              <a:buNone/>
            </a:pPr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b="1" dirty="0">
                <a:solidFill>
                  <a:srgbClr val="FF0000"/>
                </a:solidFill>
              </a:rPr>
              <a:t>Pour tout type de KT</a:t>
            </a:r>
          </a:p>
          <a:p>
            <a:pPr marL="0" indent="0">
              <a:buNone/>
            </a:pPr>
            <a:endParaRPr lang="fr-FR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rgbClr val="FF0000"/>
              </a:solidFill>
            </a:endParaRPr>
          </a:p>
          <a:p>
            <a:pPr marL="914400" lvl="2" indent="0">
              <a:buNone/>
            </a:pPr>
            <a:r>
              <a:rPr lang="fr-FR" sz="1800" dirty="0">
                <a:solidFill>
                  <a:schemeClr val="tx1"/>
                </a:solidFill>
              </a:rPr>
              <a:t>Après la pose d’un KT, on remarque, l’apparition ou la majoration sans autre cause ou point d’appel infectieux :</a:t>
            </a:r>
            <a:endParaRPr lang="fr-FR" sz="1800" dirty="0">
              <a:solidFill>
                <a:srgbClr val="0070C0"/>
              </a:solidFill>
            </a:endParaRPr>
          </a:p>
          <a:p>
            <a:pPr lvl="2"/>
            <a:r>
              <a:rPr lang="fr-FR" sz="1800" dirty="0">
                <a:solidFill>
                  <a:srgbClr val="0070C0"/>
                </a:solidFill>
              </a:rPr>
              <a:t>De signes généraux d’inflammation aigüe</a:t>
            </a:r>
          </a:p>
          <a:p>
            <a:pPr lvl="3"/>
            <a:r>
              <a:rPr lang="fr-FR" sz="1800" dirty="0">
                <a:solidFill>
                  <a:srgbClr val="0070C0"/>
                </a:solidFill>
              </a:rPr>
              <a:t>Fièvre ,frissons</a:t>
            </a:r>
          </a:p>
          <a:p>
            <a:pPr lvl="3"/>
            <a:r>
              <a:rPr lang="fr-FR" sz="1800" dirty="0">
                <a:solidFill>
                  <a:srgbClr val="0070C0"/>
                </a:solidFill>
              </a:rPr>
              <a:t>Dysfonction d’organe</a:t>
            </a:r>
          </a:p>
          <a:p>
            <a:pPr marL="1354138" lvl="4" indent="474663"/>
            <a:endParaRPr lang="fr-FR" sz="1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444C7-BAA0-4371-B5CD-4267D3780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pic>
        <p:nvPicPr>
          <p:cNvPr id="5" name="Picture 13">
            <a:extLst>
              <a:ext uri="{FF2B5EF4-FFF2-40B4-BE49-F238E27FC236}">
                <a16:creationId xmlns:a16="http://schemas.microsoft.com/office/drawing/2014/main" id="{7B71571C-31F1-4166-A0A8-0EA6AEBB3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96" y="2505075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CC265D01-43E6-4EEC-89E0-A690FB08A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330" y="2477642"/>
            <a:ext cx="2321081" cy="187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30BEA529-3282-4835-8C56-CD06C7B6F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9" y="2477642"/>
            <a:ext cx="1878602" cy="1878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549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63E44F1-8D39-4597-8229-07CB8F130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802" y="131884"/>
            <a:ext cx="9280549" cy="6468158"/>
          </a:xfrm>
        </p:spPr>
        <p:txBody>
          <a:bodyPr>
            <a:normAutofit/>
          </a:bodyPr>
          <a:lstStyle/>
          <a:p>
            <a:pPr lvl="2"/>
            <a:r>
              <a:rPr lang="fr-FR" sz="1800" dirty="0">
                <a:solidFill>
                  <a:srgbClr val="0070C0"/>
                </a:solidFill>
              </a:rPr>
              <a:t>De signes locaux autours du KT</a:t>
            </a:r>
          </a:p>
          <a:p>
            <a:pPr marL="1354138" lvl="4" indent="474663"/>
            <a:r>
              <a:rPr lang="fr-FR" sz="1800" dirty="0">
                <a:solidFill>
                  <a:srgbClr val="0070C0"/>
                </a:solidFill>
              </a:rPr>
              <a:t>Cellulite ou rougeur &gt; à 0.5 cm de diamètre</a:t>
            </a:r>
          </a:p>
          <a:p>
            <a:pPr marL="1354138" lvl="4" indent="474663"/>
            <a:endParaRPr lang="fr-FR" sz="1800" dirty="0">
              <a:solidFill>
                <a:srgbClr val="0070C0"/>
              </a:solidFill>
            </a:endParaRPr>
          </a:p>
          <a:p>
            <a:pPr marL="1354138" lvl="4" indent="474663"/>
            <a:r>
              <a:rPr lang="fr-FR" sz="1800" dirty="0" err="1">
                <a:solidFill>
                  <a:srgbClr val="0070C0"/>
                </a:solidFill>
              </a:rPr>
              <a:t>Tunnellite</a:t>
            </a:r>
            <a:endParaRPr lang="fr-FR" sz="1800" dirty="0">
              <a:solidFill>
                <a:srgbClr val="0070C0"/>
              </a:solidFill>
            </a:endParaRPr>
          </a:p>
          <a:p>
            <a:pPr marL="1354138" lvl="4" indent="474663"/>
            <a:endParaRPr lang="fr-FR" sz="1800" dirty="0">
              <a:solidFill>
                <a:srgbClr val="0070C0"/>
              </a:solidFill>
            </a:endParaRPr>
          </a:p>
          <a:p>
            <a:pPr marL="1354138" lvl="4" indent="474663"/>
            <a:endParaRPr lang="fr-FR" sz="1800" dirty="0">
              <a:solidFill>
                <a:srgbClr val="0070C0"/>
              </a:solidFill>
            </a:endParaRPr>
          </a:p>
          <a:p>
            <a:pPr marL="1354138" lvl="4" indent="474663"/>
            <a:endParaRPr lang="fr-FR" sz="1800" dirty="0">
              <a:solidFill>
                <a:srgbClr val="0070C0"/>
              </a:solidFill>
            </a:endParaRPr>
          </a:p>
          <a:p>
            <a:pPr marL="1354138" lvl="4" indent="474663"/>
            <a:endParaRPr lang="fr-FR" sz="1800" dirty="0">
              <a:solidFill>
                <a:srgbClr val="0070C0"/>
              </a:solidFill>
            </a:endParaRPr>
          </a:p>
          <a:p>
            <a:pPr marL="1354138" lvl="4" indent="474663"/>
            <a:endParaRPr lang="fr-FR" sz="1800" dirty="0">
              <a:solidFill>
                <a:srgbClr val="0070C0"/>
              </a:solidFill>
            </a:endParaRPr>
          </a:p>
          <a:p>
            <a:pPr marL="1354138" lvl="4" indent="474663"/>
            <a:endParaRPr lang="fr-FR" sz="1800" dirty="0">
              <a:solidFill>
                <a:srgbClr val="0070C0"/>
              </a:solidFill>
            </a:endParaRPr>
          </a:p>
          <a:p>
            <a:pPr marL="1354138" lvl="4" indent="474663"/>
            <a:endParaRPr lang="fr-FR" sz="1800" dirty="0">
              <a:solidFill>
                <a:srgbClr val="0070C0"/>
              </a:solidFill>
            </a:endParaRPr>
          </a:p>
          <a:p>
            <a:pPr marL="1354138" lvl="4" indent="474663"/>
            <a:endParaRPr lang="fr-FR" sz="1800" dirty="0">
              <a:solidFill>
                <a:srgbClr val="0070C0"/>
              </a:solidFill>
            </a:endParaRPr>
          </a:p>
          <a:p>
            <a:pPr marL="1354138" lvl="4" indent="474663"/>
            <a:r>
              <a:rPr lang="fr-FR" sz="1800" dirty="0">
                <a:solidFill>
                  <a:srgbClr val="0070C0"/>
                </a:solidFill>
              </a:rPr>
              <a:t>Abcès ou écoulement purulent au point de ponction</a:t>
            </a:r>
          </a:p>
          <a:p>
            <a:pPr marL="1354138" lvl="4" indent="474663"/>
            <a:endParaRPr lang="fr-FR" sz="1800" dirty="0">
              <a:solidFill>
                <a:srgbClr val="0070C0"/>
              </a:solidFill>
            </a:endParaRPr>
          </a:p>
          <a:p>
            <a:pPr lvl="2"/>
            <a:r>
              <a:rPr lang="fr-FR" sz="1800" dirty="0">
                <a:solidFill>
                  <a:srgbClr val="0070C0"/>
                </a:solidFill>
              </a:rPr>
              <a:t>Si c’est le cas, on doit faire pratiquer des hémocultures. Si positives sur au moins deux séries, on suspectera une </a:t>
            </a:r>
            <a:r>
              <a:rPr lang="fr-FR" sz="1800" dirty="0">
                <a:solidFill>
                  <a:srgbClr val="FF0000"/>
                </a:solidFill>
              </a:rPr>
              <a:t>Bactériémie liée au cathéter.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C68AB7-C694-4CD4-9283-AFD0CA8248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566" y="987718"/>
            <a:ext cx="3141785" cy="20512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3DD5EC-2975-4483-8935-56ADFEBFAF5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02" y="2135822"/>
            <a:ext cx="5020945" cy="25863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230367-F977-43E0-8CD1-6A42D2B3CF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270" y="3121394"/>
            <a:ext cx="3048962" cy="223441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A38A708-8855-4A31-A70F-9D60EC0951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234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43E91C-465B-4FD6-A458-E64BD59B1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12" y="160476"/>
            <a:ext cx="10304258" cy="1320800"/>
          </a:xfrm>
        </p:spPr>
        <p:txBody>
          <a:bodyPr/>
          <a:lstStyle/>
          <a:p>
            <a:pPr algn="ctr"/>
            <a:r>
              <a:rPr lang="fr-FR" dirty="0"/>
              <a:t>Avant toute chose, on va éliminer </a:t>
            </a:r>
            <a:br>
              <a:rPr lang="fr-FR" dirty="0"/>
            </a:br>
            <a:r>
              <a:rPr lang="fr-FR" dirty="0"/>
              <a:t>CE QUI N’EST PAS UN KT INFECTÉ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F573B5-110B-40EA-9CFA-36ECF5801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580" y="1719718"/>
            <a:ext cx="8702176" cy="3958857"/>
          </a:xfrm>
        </p:spPr>
        <p:txBody>
          <a:bodyPr/>
          <a:lstStyle/>
          <a:p>
            <a:r>
              <a:rPr lang="fr-FR" dirty="0"/>
              <a:t>Nécrose cutanée liée aux ponctions itératives de la CIP </a:t>
            </a:r>
          </a:p>
          <a:p>
            <a:pPr marL="360363" indent="0">
              <a:buNone/>
            </a:pPr>
            <a:r>
              <a:rPr lang="fr-FR" sz="1600" dirty="0"/>
              <a:t>ex : nutrition parentérale 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EBAD04E-7DCC-4418-B92C-EDEEC0AC7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00" y="2558540"/>
            <a:ext cx="8553364" cy="383053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3CF214E-D0D1-4E75-ADCD-A9B23A9FC8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75CD961-9379-4984-AA66-35DD41358C34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8411505" y="2864814"/>
            <a:ext cx="2453053" cy="330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042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557DF303-4B08-4C61-94D5-147680EAF1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746" y="4078227"/>
            <a:ext cx="3448050" cy="231457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A2D0820-1080-4043-A7FE-E324033407CD}"/>
              </a:ext>
            </a:extLst>
          </p:cNvPr>
          <p:cNvSpPr txBox="1"/>
          <p:nvPr/>
        </p:nvSpPr>
        <p:spPr>
          <a:xfrm>
            <a:off x="2154116" y="167053"/>
            <a:ext cx="7640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accent1"/>
                </a:solidFill>
              </a:rPr>
              <a:t>ET CE QUI N’EST PAS UN KT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CBFEAC-000B-47ED-B659-30D2B62DB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74FD33-0826-4FB8-8D13-C6B61332251B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41471" y="1438720"/>
            <a:ext cx="3400425" cy="229552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786BA8D-C479-4080-B276-5C0BB9E62D71}"/>
              </a:ext>
            </a:extLst>
          </p:cNvPr>
          <p:cNvSpPr txBox="1"/>
          <p:nvPr/>
        </p:nvSpPr>
        <p:spPr>
          <a:xfrm>
            <a:off x="2816469" y="4926324"/>
            <a:ext cx="3279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drains</a:t>
            </a:r>
          </a:p>
        </p:txBody>
      </p:sp>
      <p:cxnSp>
        <p:nvCxnSpPr>
          <p:cNvPr id="10" name="Connecteur : en arc 9">
            <a:extLst>
              <a:ext uri="{FF2B5EF4-FFF2-40B4-BE49-F238E27FC236}">
                <a16:creationId xmlns:a16="http://schemas.microsoft.com/office/drawing/2014/main" id="{85D62DE3-991F-401D-B43F-A0094720AAFC}"/>
              </a:ext>
            </a:extLst>
          </p:cNvPr>
          <p:cNvCxnSpPr>
            <a:cxnSpLocks/>
          </p:cNvCxnSpPr>
          <p:nvPr/>
        </p:nvCxnSpPr>
        <p:spPr>
          <a:xfrm rot="16200000" flipH="1">
            <a:off x="2376930" y="4189608"/>
            <a:ext cx="879077" cy="465993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 : en arc 12">
            <a:extLst>
              <a:ext uri="{FF2B5EF4-FFF2-40B4-BE49-F238E27FC236}">
                <a16:creationId xmlns:a16="http://schemas.microsoft.com/office/drawing/2014/main" id="{D21B9FAE-A170-4360-8287-209BCEB60082}"/>
              </a:ext>
            </a:extLst>
          </p:cNvPr>
          <p:cNvCxnSpPr/>
          <p:nvPr/>
        </p:nvCxnSpPr>
        <p:spPr>
          <a:xfrm rot="10800000" flipV="1">
            <a:off x="4041897" y="4422604"/>
            <a:ext cx="1180735" cy="676934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677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9A506D-16DF-46E6-8972-1B0596C69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426" y="55317"/>
            <a:ext cx="9486574" cy="937846"/>
          </a:xfrm>
        </p:spPr>
        <p:txBody>
          <a:bodyPr>
            <a:noAutofit/>
          </a:bodyPr>
          <a:lstStyle/>
          <a:p>
            <a:pPr algn="ctr"/>
            <a:r>
              <a:rPr lang="fr-FR" sz="3400" dirty="0"/>
              <a:t>QUELS SONT LES FACTEURS DE RISQUE D’APPARITION D’UNE ILC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4DFE5B-B1DD-448D-A5B1-163730555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956" y="4016026"/>
            <a:ext cx="5771051" cy="4512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200" dirty="0">
                <a:solidFill>
                  <a:srgbClr val="FF0000"/>
                </a:solidFill>
              </a:rPr>
              <a:t>FACTEURS LIÉS À L’HÔTE :</a:t>
            </a:r>
          </a:p>
          <a:p>
            <a:pPr marL="0" indent="0">
              <a:buNone/>
            </a:pPr>
            <a:endParaRPr lang="fr-FR" sz="300" dirty="0">
              <a:solidFill>
                <a:srgbClr val="FF0000"/>
              </a:solidFill>
            </a:endParaRPr>
          </a:p>
          <a:p>
            <a:pPr marL="0" lvl="1" indent="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dirty="0"/>
              <a:t>Sexe masculin</a:t>
            </a:r>
          </a:p>
          <a:p>
            <a:pPr marL="0" lvl="1" indent="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dirty="0"/>
              <a:t>État de conscience du patient (mobilisation involontaire du KT</a:t>
            </a:r>
          </a:p>
          <a:p>
            <a:pPr marL="0" lvl="1" indent="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dirty="0"/>
              <a:t>Immunodépression, neutropénie</a:t>
            </a:r>
          </a:p>
          <a:p>
            <a:pPr marL="0" lvl="1" indent="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dirty="0"/>
              <a:t>Densité des soins IMPORTANTE (manipulations+++ des voies veineuses)*</a:t>
            </a:r>
          </a:p>
          <a:p>
            <a:pPr marL="0" lvl="2" indent="0">
              <a:buNone/>
              <a:tabLst>
                <a:tab pos="360363" algn="l"/>
              </a:tabLst>
            </a:pPr>
            <a:r>
              <a:rPr lang="fr-FR" dirty="0"/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8FBDD55-1675-4205-BAFE-CB0F156AF1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A267C82-563F-49C1-BC9D-A3339D2A4F3C}"/>
              </a:ext>
            </a:extLst>
          </p:cNvPr>
          <p:cNvSpPr txBox="1"/>
          <p:nvPr/>
        </p:nvSpPr>
        <p:spPr>
          <a:xfrm>
            <a:off x="2039815" y="627233"/>
            <a:ext cx="49793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-L’hôte </a:t>
            </a:r>
          </a:p>
          <a:p>
            <a:r>
              <a:rPr lang="fr-FR" dirty="0"/>
              <a:t>-La pose</a:t>
            </a:r>
          </a:p>
          <a:p>
            <a:r>
              <a:rPr lang="fr-FR" dirty="0"/>
              <a:t>-L’utilisation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8D0641-5147-44A0-827B-656110D3D8C4}"/>
              </a:ext>
            </a:extLst>
          </p:cNvPr>
          <p:cNvSpPr txBox="1"/>
          <p:nvPr/>
        </p:nvSpPr>
        <p:spPr>
          <a:xfrm>
            <a:off x="5895978" y="4711324"/>
            <a:ext cx="547284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fr-FR" sz="2000" dirty="0"/>
              <a:t>Hospitalisation prolongée avant pose de KT</a:t>
            </a:r>
          </a:p>
          <a:p>
            <a:pPr marL="800100" lvl="1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fr-FR" sz="2000" dirty="0"/>
              <a:t>Âges extrêmes </a:t>
            </a:r>
          </a:p>
          <a:p>
            <a:pPr marL="800100" lvl="1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fr-FR" sz="2000" dirty="0"/>
              <a:t>Si chirurgie : urgence ou réglée</a:t>
            </a:r>
          </a:p>
          <a:p>
            <a:pPr marL="800100" lvl="1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fr-FR" sz="2000" dirty="0"/>
              <a:t>Si transfert inter réa ou autres services</a:t>
            </a:r>
          </a:p>
          <a:p>
            <a:pPr marL="0" lvl="2" indent="0">
              <a:buNone/>
              <a:tabLst>
                <a:tab pos="360363" algn="l"/>
              </a:tabLst>
            </a:pPr>
            <a:r>
              <a:rPr lang="fr-FR" sz="1600" dirty="0"/>
              <a:t>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7E73235-9BF5-42BB-82A0-066389AD55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37676" y="745110"/>
            <a:ext cx="2246319" cy="391257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4527BB-70F4-4E90-971A-4B5D0730DF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014" y="1120881"/>
            <a:ext cx="2256164" cy="346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252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2E977F-8F72-4F53-B0F4-1C2F2F596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353" y="240105"/>
            <a:ext cx="11966330" cy="3880773"/>
          </a:xfrm>
        </p:spPr>
        <p:txBody>
          <a:bodyPr/>
          <a:lstStyle/>
          <a:p>
            <a:pPr marL="0" indent="0">
              <a:buNone/>
            </a:pPr>
            <a:r>
              <a:rPr lang="fr-FR" sz="2400" dirty="0">
                <a:solidFill>
                  <a:srgbClr val="FF0000"/>
                </a:solidFill>
              </a:rPr>
              <a:t>FACTEURS LIÉS À LA POSE DU KT</a:t>
            </a:r>
          </a:p>
          <a:p>
            <a:r>
              <a:rPr lang="fr-FR" sz="2000" dirty="0"/>
              <a:t>Selon le matériau du kt (polyuréthane et silicone plus à risque / pvc )</a:t>
            </a:r>
          </a:p>
          <a:p>
            <a:r>
              <a:rPr lang="fr-FR" sz="2000" dirty="0"/>
              <a:t>Selon le site d’injection (fémoral et jugulaire interne &gt; sous clavier )</a:t>
            </a:r>
          </a:p>
          <a:p>
            <a:r>
              <a:rPr lang="fr-FR" sz="2000" dirty="0"/>
              <a:t>Selon les conditions d’</a:t>
            </a:r>
            <a:r>
              <a:rPr lang="fr-FR" sz="2000" dirty="0" err="1"/>
              <a:t>aseptie</a:t>
            </a:r>
            <a:r>
              <a:rPr lang="fr-FR" sz="2000" dirty="0"/>
              <a:t> lors de la pose (type chirurgicale ou non)</a:t>
            </a:r>
          </a:p>
          <a:p>
            <a:r>
              <a:rPr lang="fr-FR" sz="2000" dirty="0"/>
              <a:t>Si forte colonisation bactérienne sur le site de pose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3341552-7E04-4CAC-AF8C-0F0AD39C0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DC35789-0D6A-46B3-981C-5441076FFA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993" y="2646483"/>
            <a:ext cx="5164415" cy="38807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CF4D82F-BE7E-4D12-9B02-03D7914BA8EE}"/>
              </a:ext>
            </a:extLst>
          </p:cNvPr>
          <p:cNvSpPr txBox="1"/>
          <p:nvPr/>
        </p:nvSpPr>
        <p:spPr>
          <a:xfrm>
            <a:off x="6958048" y="3912576"/>
            <a:ext cx="37631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Pansement à refaire rapidement 24 à 48h max après la pose.</a:t>
            </a:r>
          </a:p>
          <a:p>
            <a:endParaRPr lang="fr-FR" dirty="0">
              <a:solidFill>
                <a:srgbClr val="FF0000"/>
              </a:solidFill>
            </a:endParaRPr>
          </a:p>
          <a:p>
            <a:r>
              <a:rPr lang="fr-FR" dirty="0">
                <a:solidFill>
                  <a:srgbClr val="FF0000"/>
                </a:solidFill>
              </a:rPr>
              <a:t>Puis une fois par semaine.</a:t>
            </a:r>
          </a:p>
        </p:txBody>
      </p:sp>
    </p:spTree>
    <p:extLst>
      <p:ext uri="{BB962C8B-B14F-4D97-AF65-F5344CB8AC3E}">
        <p14:creationId xmlns:p14="http://schemas.microsoft.com/office/powerpoint/2010/main" val="4289510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23F135-FA40-4EA6-A22F-FCB94522A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511" y="820398"/>
            <a:ext cx="11945489" cy="3880773"/>
          </a:xfrm>
        </p:spPr>
        <p:txBody>
          <a:bodyPr/>
          <a:lstStyle/>
          <a:p>
            <a:pPr marL="0" indent="0">
              <a:buNone/>
            </a:pPr>
            <a:r>
              <a:rPr lang="fr-FR" sz="3200" dirty="0">
                <a:solidFill>
                  <a:srgbClr val="FF0000"/>
                </a:solidFill>
              </a:rPr>
              <a:t>FACTEURS LIÉS À L’UTILISATION DU KT</a:t>
            </a:r>
          </a:p>
          <a:p>
            <a:r>
              <a:rPr lang="fr-FR" sz="2400" dirty="0"/>
              <a:t>Selon la fréquence des manipulations des lignes veineuses</a:t>
            </a:r>
          </a:p>
          <a:p>
            <a:r>
              <a:rPr lang="fr-FR" sz="2400" dirty="0"/>
              <a:t>Selon les produits perfusés  (nutrition parentérale ++)</a:t>
            </a:r>
          </a:p>
          <a:p>
            <a:r>
              <a:rPr lang="fr-FR" sz="2400" dirty="0"/>
              <a:t>Durée du cathétérisme (indication de poursuite non réévaluée , ou patient  « difficile » …)</a:t>
            </a:r>
          </a:p>
          <a:p>
            <a:r>
              <a:rPr lang="fr-FR" sz="2400" dirty="0"/>
              <a:t>Selon la qualité de la surveillance cutanée et de la traçabilité</a:t>
            </a:r>
          </a:p>
          <a:p>
            <a:r>
              <a:rPr lang="fr-FR" sz="2400" dirty="0"/>
              <a:t>En cas de retard au diagnostic d’ILC (signes cliniques atypiques, absence d’écoute des plaintes du patient « lanceur d’alerte » : gêne locale, douleur, malaise…)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41DFA73-F3ED-472E-9C61-63909F39D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740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0EA0C9-76F6-401A-9EA7-F7578706D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20133"/>
            <a:ext cx="8596668" cy="1710267"/>
          </a:xfrm>
        </p:spPr>
        <p:txBody>
          <a:bodyPr/>
          <a:lstStyle/>
          <a:p>
            <a:pPr algn="ctr"/>
            <a:r>
              <a:rPr lang="fr-FR" dirty="0"/>
              <a:t>EXISTE-T’IL DES SIGNES CLINIQUES ÉVOCATEURS D’UNE  ILC?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034128-D41F-49F8-BBF2-E0FAF3CB0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940" y="1378075"/>
            <a:ext cx="9117298" cy="547992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4200" dirty="0">
                <a:solidFill>
                  <a:schemeClr val="accent5"/>
                </a:solidFill>
              </a:rPr>
              <a:t>Seulement</a:t>
            </a:r>
            <a:r>
              <a:rPr lang="fr-FR" dirty="0"/>
              <a:t> </a:t>
            </a:r>
            <a:r>
              <a:rPr lang="fr-FR" sz="2400" dirty="0"/>
              <a:t>10 à 20 % </a:t>
            </a:r>
            <a:r>
              <a:rPr lang="fr-FR" dirty="0"/>
              <a:t>des ILC sont « parlantes »</a:t>
            </a:r>
          </a:p>
          <a:p>
            <a:pPr marL="0" indent="0">
              <a:buNone/>
            </a:pPr>
            <a:r>
              <a:rPr lang="fr-FR" dirty="0"/>
              <a:t>           </a:t>
            </a:r>
            <a:r>
              <a:rPr lang="fr-FR" dirty="0">
                <a:solidFill>
                  <a:srgbClr val="FF0000"/>
                </a:solidFill>
              </a:rPr>
              <a:t>l’</a:t>
            </a:r>
            <a:r>
              <a:rPr lang="fr-FR" sz="4200" dirty="0">
                <a:solidFill>
                  <a:srgbClr val="FF0000"/>
                </a:solidFill>
              </a:rPr>
              <a:t>absence</a:t>
            </a:r>
            <a:r>
              <a:rPr lang="fr-FR" sz="2400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rgbClr val="FF0000"/>
                </a:solidFill>
              </a:rPr>
              <a:t>de signe clinique </a:t>
            </a:r>
            <a:r>
              <a:rPr lang="fr-FR" sz="4200" dirty="0">
                <a:solidFill>
                  <a:srgbClr val="FF0000"/>
                </a:solidFill>
              </a:rPr>
              <a:t>n’élimine pas </a:t>
            </a:r>
            <a:r>
              <a:rPr lang="fr-FR" dirty="0">
                <a:solidFill>
                  <a:srgbClr val="FF0000"/>
                </a:solidFill>
              </a:rPr>
              <a:t>le diagnostic </a:t>
            </a:r>
          </a:p>
          <a:p>
            <a:pPr marL="0" indent="0">
              <a:buNone/>
            </a:pPr>
            <a:endParaRPr lang="fr-FR" dirty="0"/>
          </a:p>
          <a:p>
            <a:pPr marL="0" indent="0" algn="just">
              <a:buNone/>
            </a:pPr>
            <a:r>
              <a:rPr lang="fr-FR" sz="2600" dirty="0">
                <a:solidFill>
                  <a:schemeClr val="tx2"/>
                </a:solidFill>
              </a:rPr>
              <a:t>On peut avoir un doute sur la présence d’une ILC mais les critères de diagnostic sont insuffisants si on a seulement:				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sz="2600" dirty="0">
                <a:solidFill>
                  <a:schemeClr val="tx2"/>
                </a:solidFill>
              </a:rPr>
              <a:t>inflammation cutanée modérée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sz="2600" dirty="0">
                <a:solidFill>
                  <a:schemeClr val="tx2"/>
                </a:solidFill>
              </a:rPr>
              <a:t>fièvre isolée	</a:t>
            </a:r>
          </a:p>
          <a:p>
            <a:pPr marL="0" indent="0">
              <a:buNone/>
            </a:pPr>
            <a:endParaRPr lang="fr-FR" dirty="0"/>
          </a:p>
          <a:p>
            <a:pPr marL="0" indent="0" algn="just">
              <a:buNone/>
            </a:pPr>
            <a:r>
              <a:rPr lang="fr-FR" sz="2000" dirty="0">
                <a:solidFill>
                  <a:schemeClr val="accent5"/>
                </a:solidFill>
              </a:rPr>
              <a:t>MAIS </a:t>
            </a:r>
            <a:r>
              <a:rPr lang="fr-FR" sz="3900" dirty="0">
                <a:solidFill>
                  <a:schemeClr val="accent5"/>
                </a:solidFill>
              </a:rPr>
              <a:t>toute fièvre </a:t>
            </a:r>
            <a:r>
              <a:rPr lang="fr-FR" sz="2000" dirty="0">
                <a:solidFill>
                  <a:schemeClr val="accent5"/>
                </a:solidFill>
              </a:rPr>
              <a:t>(surtout si associée à Bactériémie/</a:t>
            </a:r>
            <a:r>
              <a:rPr lang="fr-FR" sz="2000" dirty="0" err="1">
                <a:solidFill>
                  <a:schemeClr val="accent5"/>
                </a:solidFill>
              </a:rPr>
              <a:t>Fongémie</a:t>
            </a:r>
            <a:r>
              <a:rPr lang="fr-FR" sz="2000" dirty="0">
                <a:solidFill>
                  <a:schemeClr val="accent5"/>
                </a:solidFill>
              </a:rPr>
              <a:t>) chez un porteur de KT (surtout central) doit </a:t>
            </a:r>
            <a:r>
              <a:rPr lang="fr-FR" sz="3900" dirty="0">
                <a:solidFill>
                  <a:schemeClr val="accent5"/>
                </a:solidFill>
              </a:rPr>
              <a:t>faire suspecter </a:t>
            </a:r>
            <a:r>
              <a:rPr lang="fr-FR" sz="2000" dirty="0">
                <a:solidFill>
                  <a:schemeClr val="accent5"/>
                </a:solidFill>
              </a:rPr>
              <a:t>et rechercher une ILC jusqu’à preuve du contraire.</a:t>
            </a:r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29F7728A-21D3-4206-9D55-6BC7F2BAA887}"/>
              </a:ext>
            </a:extLst>
          </p:cNvPr>
          <p:cNvSpPr/>
          <p:nvPr/>
        </p:nvSpPr>
        <p:spPr>
          <a:xfrm>
            <a:off x="571826" y="2311725"/>
            <a:ext cx="439616" cy="2404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5800A4D-B540-4C8E-ACF8-6310830EB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57E881F-C44C-408F-A553-E74C63A0DF36}"/>
              </a:ext>
            </a:extLst>
          </p:cNvPr>
          <p:cNvSpPr txBox="1"/>
          <p:nvPr/>
        </p:nvSpPr>
        <p:spPr>
          <a:xfrm rot="19549539">
            <a:off x="-144337" y="1015317"/>
            <a:ext cx="15560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Brush Script MT" panose="03060802040406070304" pitchFamily="66" charset="0"/>
              </a:rPr>
              <a:t>Oui, mais </a:t>
            </a:r>
          </a:p>
        </p:txBody>
      </p:sp>
    </p:spTree>
    <p:extLst>
      <p:ext uri="{BB962C8B-B14F-4D97-AF65-F5344CB8AC3E}">
        <p14:creationId xmlns:p14="http://schemas.microsoft.com/office/powerpoint/2010/main" val="1143977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42C9D3-BF00-4C60-847F-6D98B7D82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3106" y="529734"/>
            <a:ext cx="10207543" cy="674078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Quels sont les SIGNES CLINIQUES ÉVOCATEURS D’ILC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3DB4A8-7EFB-4FE8-B799-DEF1D0F91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500" y="1625664"/>
            <a:ext cx="9952566" cy="4877167"/>
          </a:xfrm>
        </p:spPr>
        <p:txBody>
          <a:bodyPr>
            <a:normAutofit/>
          </a:bodyPr>
          <a:lstStyle/>
          <a:p>
            <a:r>
              <a:rPr lang="fr-FR" sz="2400" u="sng" dirty="0">
                <a:solidFill>
                  <a:srgbClr val="FF0000"/>
                </a:solidFill>
              </a:rPr>
              <a:t>Locaux</a:t>
            </a:r>
            <a:r>
              <a:rPr lang="fr-FR" sz="2400" dirty="0"/>
              <a:t> : </a:t>
            </a:r>
          </a:p>
          <a:p>
            <a:pPr lvl="1"/>
            <a:r>
              <a:rPr lang="fr-FR" sz="2000" dirty="0"/>
              <a:t>Inflammation insertion KT</a:t>
            </a:r>
          </a:p>
          <a:p>
            <a:pPr lvl="1"/>
            <a:endParaRPr lang="fr-FR" sz="2000" dirty="0"/>
          </a:p>
          <a:p>
            <a:pPr lvl="1"/>
            <a:endParaRPr lang="fr-FR" sz="2000" dirty="0"/>
          </a:p>
          <a:p>
            <a:pPr lvl="1"/>
            <a:r>
              <a:rPr lang="fr-FR" sz="2000" dirty="0"/>
              <a:t>Pus à l’orifice (à différencier d’un simple écoulement :obstruction du cathéter)</a:t>
            </a:r>
          </a:p>
          <a:p>
            <a:pPr lvl="1"/>
            <a:endParaRPr lang="fr-FR" sz="2000" dirty="0"/>
          </a:p>
          <a:p>
            <a:pPr lvl="1"/>
            <a:r>
              <a:rPr lang="fr-FR" sz="2000" dirty="0" err="1"/>
              <a:t>Tunnellite</a:t>
            </a:r>
            <a:r>
              <a:rPr lang="fr-FR" sz="2000" dirty="0"/>
              <a:t> (</a:t>
            </a:r>
            <a:r>
              <a:rPr lang="fr-FR" sz="2000" dirty="0" err="1"/>
              <a:t>dermo</a:t>
            </a:r>
            <a:r>
              <a:rPr lang="fr-FR" sz="2000" dirty="0"/>
              <a:t>-hypodermite sur le trajet)</a:t>
            </a:r>
          </a:p>
          <a:p>
            <a:pPr lvl="1"/>
            <a:endParaRPr lang="fr-FR" sz="2000" dirty="0"/>
          </a:p>
          <a:p>
            <a:pPr lvl="1"/>
            <a:endParaRPr lang="fr-FR" sz="2000" dirty="0"/>
          </a:p>
          <a:p>
            <a:pPr lvl="1"/>
            <a:r>
              <a:rPr lang="fr-FR" sz="2000" dirty="0"/>
              <a:t>Cellulite </a:t>
            </a:r>
          </a:p>
          <a:p>
            <a:pPr marL="457200" lvl="1" indent="0">
              <a:buNone/>
            </a:pP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D60B590-0104-4C43-8718-925B82E9A0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4D77AD-77EB-4BF8-BB67-8AD97C464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877" y="1164982"/>
            <a:ext cx="3018691" cy="226401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9A0D6A0-DD95-4F42-BA42-4B2F9AD57F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723" y="1566254"/>
            <a:ext cx="2628900" cy="15748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5871107-595D-4F93-AA08-57EBB8DD8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894" y="3429000"/>
            <a:ext cx="2628901" cy="197167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6F062A9-3840-4CC3-8AF9-4CCDD77AFE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177" y="5034866"/>
            <a:ext cx="2007577" cy="17399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1945361-49E3-4E42-9398-1E19FEE39A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94148" y="4460998"/>
            <a:ext cx="2505808" cy="187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6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3736B0-0E9B-4246-AB0D-6BB425117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433" y="2794794"/>
            <a:ext cx="8596668" cy="4168714"/>
          </a:xfrm>
        </p:spPr>
        <p:txBody>
          <a:bodyPr>
            <a:normAutofit/>
          </a:bodyPr>
          <a:lstStyle/>
          <a:p>
            <a:pPr marL="360363" lvl="4" indent="-360363"/>
            <a:r>
              <a:rPr lang="fr-FR" sz="2400" u="sng" dirty="0">
                <a:solidFill>
                  <a:srgbClr val="FF0000"/>
                </a:solidFill>
              </a:rPr>
              <a:t>Signes indirects </a:t>
            </a:r>
            <a:r>
              <a:rPr lang="fr-FR" sz="2400" dirty="0"/>
              <a:t>:</a:t>
            </a:r>
          </a:p>
          <a:p>
            <a:pPr marL="817563" lvl="5" indent="-360363"/>
            <a:r>
              <a:rPr lang="fr-FR" sz="2000" dirty="0"/>
              <a:t>Sepsis post perfusion sur KT</a:t>
            </a:r>
          </a:p>
          <a:p>
            <a:pPr marL="817563" lvl="5" indent="-360363"/>
            <a:r>
              <a:rPr lang="fr-FR" sz="2000" dirty="0"/>
              <a:t>Dysfonction du KT</a:t>
            </a:r>
          </a:p>
          <a:p>
            <a:pPr marL="817563" lvl="5" indent="-360363"/>
            <a:r>
              <a:rPr lang="fr-FR" sz="2000" u="sng" dirty="0"/>
              <a:t>Complication</a:t>
            </a:r>
            <a:r>
              <a:rPr lang="fr-FR" sz="2000" dirty="0"/>
              <a:t> : </a:t>
            </a:r>
          </a:p>
          <a:p>
            <a:pPr marL="1731963" lvl="7" indent="-360363"/>
            <a:r>
              <a:rPr lang="fr-FR" sz="2000" dirty="0"/>
              <a:t>Choc septique </a:t>
            </a:r>
          </a:p>
          <a:p>
            <a:pPr marL="1731963" lvl="7" indent="-360363"/>
            <a:r>
              <a:rPr lang="fr-FR" sz="2000" dirty="0"/>
              <a:t>Thrombophlébite</a:t>
            </a:r>
          </a:p>
          <a:p>
            <a:pPr marL="1731963" lvl="7" indent="-360363"/>
            <a:r>
              <a:rPr lang="fr-FR" sz="2000" dirty="0"/>
              <a:t>Endocardite infectieuse</a:t>
            </a:r>
          </a:p>
          <a:p>
            <a:pPr marL="1731963" lvl="7" indent="-360363"/>
            <a:r>
              <a:rPr lang="fr-FR" sz="2000" dirty="0"/>
              <a:t>Abcès à distance </a:t>
            </a:r>
          </a:p>
          <a:p>
            <a:pPr marL="447675" lvl="8" indent="0"/>
            <a:r>
              <a:rPr lang="fr-FR" sz="2000" dirty="0">
                <a:solidFill>
                  <a:srgbClr val="FF0000"/>
                </a:solidFill>
              </a:rPr>
              <a:t> Amélioration</a:t>
            </a:r>
            <a:r>
              <a:rPr lang="fr-FR" sz="2000" dirty="0"/>
              <a:t> rapide du syndrome infectieux </a:t>
            </a:r>
            <a:r>
              <a:rPr lang="fr-FR" sz="2000" dirty="0">
                <a:solidFill>
                  <a:srgbClr val="FF0000"/>
                </a:solidFill>
              </a:rPr>
              <a:t>après ablation </a:t>
            </a:r>
            <a:r>
              <a:rPr lang="fr-FR" sz="2000" dirty="0"/>
              <a:t>du KT</a:t>
            </a:r>
          </a:p>
          <a:p>
            <a:endParaRPr lang="fr-FR" sz="12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3EB3E6B-6D0C-499E-BECD-EE882BB9E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787BD0F1-ED60-4F83-AB9D-39795FC21FBC}"/>
              </a:ext>
            </a:extLst>
          </p:cNvPr>
          <p:cNvSpPr txBox="1">
            <a:spLocks/>
          </p:cNvSpPr>
          <p:nvPr/>
        </p:nvSpPr>
        <p:spPr>
          <a:xfrm>
            <a:off x="334433" y="534124"/>
            <a:ext cx="8596668" cy="22606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lvl="1" indent="-360363"/>
            <a:r>
              <a:rPr lang="fr-FR" sz="2400" u="sng" dirty="0">
                <a:solidFill>
                  <a:srgbClr val="FF0000"/>
                </a:solidFill>
              </a:rPr>
              <a:t>Généraux</a:t>
            </a:r>
            <a:r>
              <a:rPr lang="fr-FR" sz="2400" dirty="0"/>
              <a:t> :</a:t>
            </a:r>
          </a:p>
          <a:p>
            <a:pPr marL="760413" lvl="2" indent="-360363"/>
            <a:r>
              <a:rPr lang="fr-FR" sz="2400" dirty="0"/>
              <a:t>Fièvre, frissons, hypotension </a:t>
            </a:r>
          </a:p>
          <a:p>
            <a:pPr marL="1674813" lvl="4" indent="-360363"/>
            <a:r>
              <a:rPr lang="fr-FR" sz="2000" dirty="0"/>
              <a:t>Survenant chez un patient porteur de KT et sans autre point d’appel</a:t>
            </a:r>
          </a:p>
          <a:p>
            <a:pPr marL="1674813" lvl="4" indent="-360363"/>
            <a:r>
              <a:rPr lang="fr-FR" sz="2000" dirty="0"/>
              <a:t>Ou survenue lors du branchement de soluté sur KT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0254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0FAE7F-FA17-46D8-B150-1DDD3537C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186" y="402244"/>
            <a:ext cx="9372275" cy="735807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QUELS EXAMENS COMPLÉMENTAIRES ÉVENTUELS 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233947-96B1-4B00-ACA4-D0DB14B0C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787" y="1119368"/>
            <a:ext cx="10488897" cy="553640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2400" b="1" u="sng" dirty="0">
                <a:solidFill>
                  <a:srgbClr val="0070C0"/>
                </a:solidFill>
              </a:rPr>
              <a:t>ECHODOPPLER VEINEUX : </a:t>
            </a:r>
          </a:p>
          <a:p>
            <a:pPr marL="0" indent="0">
              <a:buNone/>
            </a:pPr>
            <a:r>
              <a:rPr lang="fr-FR" sz="2400" b="1" u="sng" dirty="0">
                <a:solidFill>
                  <a:srgbClr val="FF0000"/>
                </a:solidFill>
              </a:rPr>
              <a:t>THROMBOSE SEPTIQUE?</a:t>
            </a:r>
          </a:p>
          <a:p>
            <a:pPr marL="0" indent="0">
              <a:buNone/>
            </a:pPr>
            <a:endParaRPr lang="fr-FR" sz="900" b="1" u="sng" dirty="0">
              <a:solidFill>
                <a:srgbClr val="FF0000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Systématique?       Seulement  4% + </a:t>
            </a:r>
          </a:p>
          <a:p>
            <a:pPr marL="0" indent="0">
              <a:buNone/>
            </a:pPr>
            <a:endParaRPr lang="fr-FR" sz="2400" dirty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Plutôt orienté sur :</a:t>
            </a:r>
          </a:p>
          <a:p>
            <a:pPr lvl="3"/>
            <a:r>
              <a:rPr lang="fr-FR" sz="2400" dirty="0">
                <a:solidFill>
                  <a:schemeClr val="tx1"/>
                </a:solidFill>
              </a:rPr>
              <a:t>Signes cliniques locaux</a:t>
            </a:r>
          </a:p>
          <a:p>
            <a:pPr lvl="3"/>
            <a:r>
              <a:rPr lang="fr-FR" sz="2400" dirty="0">
                <a:solidFill>
                  <a:schemeClr val="tx1"/>
                </a:solidFill>
              </a:rPr>
              <a:t>Signes généraux : </a:t>
            </a:r>
          </a:p>
          <a:p>
            <a:pPr marL="1704975" lvl="3" indent="-360363">
              <a:buNone/>
            </a:pPr>
            <a:r>
              <a:rPr lang="fr-FR" sz="2400" dirty="0">
                <a:solidFill>
                  <a:schemeClr val="tx1"/>
                </a:solidFill>
              </a:rPr>
              <a:t>  - Fièvre persistante à J+5 après ablation du KT et traitement         antibiotique adapté</a:t>
            </a:r>
          </a:p>
          <a:p>
            <a:pPr marL="1371600" lvl="3" indent="0">
              <a:buNone/>
            </a:pPr>
            <a:r>
              <a:rPr lang="fr-FR" sz="2400" dirty="0">
                <a:solidFill>
                  <a:schemeClr val="tx1"/>
                </a:solidFill>
              </a:rPr>
              <a:t>  - Pouls plus accéléré que le voudrait la température</a:t>
            </a:r>
          </a:p>
          <a:p>
            <a:pPr lvl="3"/>
            <a:r>
              <a:rPr lang="fr-FR" sz="2400" dirty="0">
                <a:solidFill>
                  <a:schemeClr val="tx1"/>
                </a:solidFill>
              </a:rPr>
              <a:t>Persistance d’une bactériémie à J+3 après traitement antibiotique adapté </a:t>
            </a:r>
          </a:p>
          <a:p>
            <a:pPr lvl="3"/>
            <a:r>
              <a:rPr lang="fr-FR" sz="2400" dirty="0">
                <a:solidFill>
                  <a:schemeClr val="tx1"/>
                </a:solidFill>
              </a:rPr>
              <a:t>Patient d’oncologie/hématologie avec bactériémie à SAMS </a:t>
            </a:r>
          </a:p>
          <a:p>
            <a:pPr lvl="3"/>
            <a:endParaRPr lang="fr-FR" sz="1600" dirty="0">
              <a:solidFill>
                <a:schemeClr val="tx1"/>
              </a:solidFill>
            </a:endParaRPr>
          </a:p>
          <a:p>
            <a:pPr marL="0" lvl="3" indent="0">
              <a:buNone/>
            </a:pPr>
            <a:endParaRPr lang="fr-FR" sz="1600" u="sng" dirty="0">
              <a:solidFill>
                <a:srgbClr val="0070C0"/>
              </a:solidFill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F89FD55-E4B8-46E6-8913-ED2B0064FE4E}"/>
              </a:ext>
            </a:extLst>
          </p:cNvPr>
          <p:cNvCxnSpPr/>
          <p:nvPr/>
        </p:nvCxnSpPr>
        <p:spPr>
          <a:xfrm>
            <a:off x="2945423" y="2329960"/>
            <a:ext cx="369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1E2F1018-6FFD-4453-B5D3-524EE81A9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86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375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3F5DC-6172-4300-A5BD-83A654ACF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88023"/>
            <a:ext cx="11728613" cy="5530361"/>
          </a:xfrm>
        </p:spPr>
        <p:txBody>
          <a:bodyPr/>
          <a:lstStyle/>
          <a:p>
            <a:pPr marL="0" lvl="3" indent="0">
              <a:buNone/>
            </a:pPr>
            <a:r>
              <a:rPr lang="fr-FR" sz="2400" b="1" u="sng" dirty="0">
                <a:solidFill>
                  <a:srgbClr val="0070C0"/>
                </a:solidFill>
              </a:rPr>
              <a:t>ECHOGRAPHIE CARDIAQUE / ETO : </a:t>
            </a:r>
          </a:p>
          <a:p>
            <a:pPr marL="0" lvl="3" indent="0">
              <a:buNone/>
            </a:pPr>
            <a:r>
              <a:rPr lang="fr-FR" sz="2400" b="1" u="sng" dirty="0">
                <a:solidFill>
                  <a:srgbClr val="FF0000"/>
                </a:solidFill>
              </a:rPr>
              <a:t>ENDOCARDITE INFECTIEUSE</a:t>
            </a:r>
            <a:r>
              <a:rPr lang="fr-FR" sz="2400" u="sng" dirty="0">
                <a:solidFill>
                  <a:srgbClr val="FF0000"/>
                </a:solidFill>
              </a:rPr>
              <a:t> ?</a:t>
            </a:r>
          </a:p>
          <a:p>
            <a:pPr marL="0" lvl="3" indent="0">
              <a:buNone/>
            </a:pPr>
            <a:endParaRPr lang="fr-FR" sz="2400" u="sng" dirty="0">
              <a:solidFill>
                <a:srgbClr val="FF0000"/>
              </a:solidFill>
            </a:endParaRPr>
          </a:p>
          <a:p>
            <a:pPr lvl="3"/>
            <a:r>
              <a:rPr lang="fr-FR" sz="2400" dirty="0">
                <a:solidFill>
                  <a:schemeClr val="tx1"/>
                </a:solidFill>
              </a:rPr>
              <a:t>J+0 si apparition/modification d’un souffle </a:t>
            </a:r>
          </a:p>
          <a:p>
            <a:pPr marL="1371600" lvl="3" indent="0">
              <a:buNone/>
            </a:pPr>
            <a:r>
              <a:rPr lang="fr-FR" sz="2400" dirty="0">
                <a:solidFill>
                  <a:schemeClr val="tx1"/>
                </a:solidFill>
              </a:rPr>
              <a:t>          si infection à SA ou </a:t>
            </a:r>
            <a:r>
              <a:rPr lang="fr-FR" sz="2400" dirty="0" err="1">
                <a:solidFill>
                  <a:schemeClr val="tx1"/>
                </a:solidFill>
              </a:rPr>
              <a:t>Candidémie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</a:p>
          <a:p>
            <a:pPr lvl="3"/>
            <a:r>
              <a:rPr lang="fr-FR" sz="2400" dirty="0">
                <a:solidFill>
                  <a:schemeClr val="tx1"/>
                </a:solidFill>
              </a:rPr>
              <a:t>J+5 si fièvre persistante malgré ablation du KT et antibiothérapie adaptée </a:t>
            </a:r>
          </a:p>
          <a:p>
            <a:pPr lvl="3"/>
            <a:r>
              <a:rPr lang="fr-FR" sz="2400" dirty="0">
                <a:solidFill>
                  <a:schemeClr val="tx1"/>
                </a:solidFill>
              </a:rPr>
              <a:t>J+7-J+10 contrôle systématique si infection à SA ou </a:t>
            </a:r>
            <a:r>
              <a:rPr lang="fr-FR" sz="2400" dirty="0" err="1">
                <a:solidFill>
                  <a:schemeClr val="tx1"/>
                </a:solidFill>
              </a:rPr>
              <a:t>candidémie</a:t>
            </a:r>
            <a:r>
              <a:rPr lang="fr-FR" sz="2400" dirty="0">
                <a:solidFill>
                  <a:schemeClr val="tx1"/>
                </a:solidFill>
              </a:rPr>
              <a:t>  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BBF5AF1-C168-4A13-8A51-A76DA41F5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pic>
        <p:nvPicPr>
          <p:cNvPr id="5" name="Espace réservé du contenu 11">
            <a:extLst>
              <a:ext uri="{FF2B5EF4-FFF2-40B4-BE49-F238E27FC236}">
                <a16:creationId xmlns:a16="http://schemas.microsoft.com/office/drawing/2014/main" id="{E0C4CE1A-FBE2-4885-B13D-F6872DBEB4C5}"/>
              </a:ext>
            </a:extLst>
          </p:cNvPr>
          <p:cNvPicPr>
            <a:picLocks noGrp="1"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227" y="131884"/>
            <a:ext cx="3596977" cy="320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518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F7D757-F13C-4938-BEAB-6004141DC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93134"/>
            <a:ext cx="8596668" cy="55880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327CB1-54F9-4CC3-92A3-3EC6D591A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097" y="718364"/>
            <a:ext cx="11001980" cy="62060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b="1" u="sng" dirty="0">
                <a:solidFill>
                  <a:srgbClr val="0070C0"/>
                </a:solidFill>
              </a:rPr>
              <a:t>HÉMOCULTURES DE CONTRÔLE </a:t>
            </a:r>
            <a:r>
              <a:rPr lang="fr-FR" sz="2000" dirty="0">
                <a:solidFill>
                  <a:srgbClr val="0070C0"/>
                </a:solidFill>
              </a:rPr>
              <a:t>( CF : Biologie)</a:t>
            </a:r>
          </a:p>
          <a:p>
            <a:pPr marL="0" indent="0">
              <a:buNone/>
            </a:pPr>
            <a:endParaRPr lang="fr-FR" sz="2000" b="1" u="sng" dirty="0">
              <a:solidFill>
                <a:srgbClr val="0070C0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Si fièvre &gt; à 72H malgré traitement antibiotique adapté</a:t>
            </a:r>
          </a:p>
          <a:p>
            <a:r>
              <a:rPr lang="fr-FR" sz="2400" dirty="0">
                <a:solidFill>
                  <a:schemeClr val="tx1"/>
                </a:solidFill>
              </a:rPr>
              <a:t>À faire toutes les 48H jusqu’à négativation si SA ou </a:t>
            </a:r>
            <a:r>
              <a:rPr lang="fr-FR" sz="2400" dirty="0" err="1">
                <a:solidFill>
                  <a:schemeClr val="tx1"/>
                </a:solidFill>
              </a:rPr>
              <a:t>fongémie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</a:p>
          <a:p>
            <a:r>
              <a:rPr lang="fr-FR" sz="2400" dirty="0">
                <a:solidFill>
                  <a:schemeClr val="tx1"/>
                </a:solidFill>
              </a:rPr>
              <a:t>Si verrou antibiotique (traitement conservateur)</a:t>
            </a:r>
          </a:p>
          <a:p>
            <a:pPr lvl="4"/>
            <a:r>
              <a:rPr lang="fr-FR" sz="2400" dirty="0">
                <a:solidFill>
                  <a:schemeClr val="tx1"/>
                </a:solidFill>
              </a:rPr>
              <a:t>4 jours après le début du verrou </a:t>
            </a:r>
            <a:r>
              <a:rPr lang="fr-FR" sz="2400" dirty="0">
                <a:solidFill>
                  <a:srgbClr val="0070C0"/>
                </a:solidFill>
              </a:rPr>
              <a:t>     </a:t>
            </a:r>
            <a:r>
              <a:rPr lang="fr-FR" sz="2400" dirty="0">
                <a:solidFill>
                  <a:schemeClr val="tx1"/>
                </a:solidFill>
              </a:rPr>
              <a:t>ablation du KT si reste positive</a:t>
            </a:r>
          </a:p>
          <a:p>
            <a:pPr lvl="4"/>
            <a:r>
              <a:rPr lang="fr-FR" sz="2400" dirty="0">
                <a:solidFill>
                  <a:schemeClr val="tx1"/>
                </a:solidFill>
              </a:rPr>
              <a:t>24h après la fin du verrou</a:t>
            </a:r>
          </a:p>
          <a:p>
            <a:pPr lvl="4"/>
            <a:r>
              <a:rPr lang="fr-FR" sz="2400" dirty="0">
                <a:solidFill>
                  <a:schemeClr val="tx1"/>
                </a:solidFill>
              </a:rPr>
              <a:t>Avant toute nouvelle réutilisation du KT</a:t>
            </a:r>
          </a:p>
          <a:p>
            <a:pPr marL="0" lvl="4" indent="0">
              <a:buNone/>
            </a:pPr>
            <a:r>
              <a:rPr lang="fr-FR" sz="2400" b="1" u="sng" dirty="0">
                <a:solidFill>
                  <a:srgbClr val="0070C0"/>
                </a:solidFill>
              </a:rPr>
              <a:t>TDM? </a:t>
            </a:r>
          </a:p>
          <a:p>
            <a:pPr marL="0" lvl="4" indent="0">
              <a:buNone/>
            </a:pPr>
            <a:endParaRPr lang="fr-FR" sz="2400" b="1" u="sng" dirty="0">
              <a:solidFill>
                <a:schemeClr val="tx1"/>
              </a:solidFill>
            </a:endParaRPr>
          </a:p>
          <a:p>
            <a:pPr marL="228600" lvl="4"/>
            <a:r>
              <a:rPr lang="fr-FR" sz="2400" dirty="0">
                <a:solidFill>
                  <a:schemeClr val="tx1"/>
                </a:solidFill>
              </a:rPr>
              <a:t>En cas de doute sur localisation septique secondaire</a:t>
            </a:r>
          </a:p>
          <a:p>
            <a:pPr marL="0" indent="0">
              <a:buNone/>
            </a:pPr>
            <a:endParaRPr lang="fr-FR" sz="2000" dirty="0"/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F5B57F4-6634-4511-A5DC-DEB6396D8ADF}"/>
              </a:ext>
            </a:extLst>
          </p:cNvPr>
          <p:cNvCxnSpPr>
            <a:cxnSpLocks/>
          </p:cNvCxnSpPr>
          <p:nvPr/>
        </p:nvCxnSpPr>
        <p:spPr>
          <a:xfrm>
            <a:off x="7077809" y="3332284"/>
            <a:ext cx="1846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8C1717A8-728C-4C0B-AB6C-86CA9A192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731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00D026-DB98-4650-BA27-3A5DB9517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145944"/>
            <a:ext cx="8596668" cy="616621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CLASSIFICATION DES ILC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2A258A0-B0F4-421B-AA00-4128C02D8327}"/>
              </a:ext>
            </a:extLst>
          </p:cNvPr>
          <p:cNvSpPr txBox="1"/>
          <p:nvPr/>
        </p:nvSpPr>
        <p:spPr>
          <a:xfrm>
            <a:off x="896036" y="2828835"/>
            <a:ext cx="81592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</a:rPr>
              <a:t>MISE EN CULTURE</a:t>
            </a:r>
            <a:r>
              <a:rPr lang="fr-FR" sz="3600" b="1" dirty="0">
                <a:solidFill>
                  <a:srgbClr val="FF0000"/>
                </a:solidFill>
              </a:rPr>
              <a:t> SYSTÉMATIQUE  </a:t>
            </a:r>
            <a:r>
              <a:rPr lang="fr-FR" sz="2000" b="1" dirty="0">
                <a:solidFill>
                  <a:srgbClr val="FF0000"/>
                </a:solidFill>
              </a:rPr>
              <a:t>DES KT ENLEVÉS POUR RAISON NON INFECTIEUSE : </a:t>
            </a:r>
            <a:r>
              <a:rPr lang="fr-FR" sz="3600" b="1" dirty="0">
                <a:solidFill>
                  <a:srgbClr val="FF0000"/>
                </a:solidFill>
              </a:rPr>
              <a:t>INUTILE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6C3A062-FD01-4C64-9FB6-37D69EBA58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BF99B8A4-F534-4436-BC1D-B38AFF8E54F4}"/>
              </a:ext>
            </a:extLst>
          </p:cNvPr>
          <p:cNvSpPr/>
          <p:nvPr/>
        </p:nvSpPr>
        <p:spPr>
          <a:xfrm>
            <a:off x="6759132" y="594352"/>
            <a:ext cx="3000329" cy="13012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CF : </a:t>
            </a:r>
            <a:r>
              <a:rPr lang="fr-FR" dirty="0" err="1"/>
              <a:t>BActériologie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0548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7671F9-75FA-406F-BB5A-60D061868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18" y="131884"/>
            <a:ext cx="8596668" cy="700454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CE N’EST PAS UNE ILC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52A569-AEB4-4E0B-93BB-BC7B7A52C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888" y="1368668"/>
            <a:ext cx="9759136" cy="6096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200" b="1" u="sng" dirty="0">
                <a:solidFill>
                  <a:srgbClr val="FF0000"/>
                </a:solidFill>
              </a:rPr>
              <a:t>KT HORS DE CAUSE </a:t>
            </a:r>
          </a:p>
          <a:p>
            <a:r>
              <a:rPr lang="fr-FR" sz="2000" dirty="0">
                <a:solidFill>
                  <a:schemeClr val="tx1"/>
                </a:solidFill>
              </a:rPr>
              <a:t>Culture KT négative</a:t>
            </a:r>
          </a:p>
          <a:p>
            <a:pPr marL="0" indent="0">
              <a:buNone/>
            </a:pPr>
            <a:r>
              <a:rPr lang="fr-FR" sz="2000" dirty="0">
                <a:solidFill>
                  <a:schemeClr val="tx1"/>
                </a:solidFill>
              </a:rPr>
              <a:t> </a:t>
            </a:r>
          </a:p>
          <a:p>
            <a:r>
              <a:rPr lang="fr-FR" sz="2000" dirty="0">
                <a:solidFill>
                  <a:schemeClr val="tx1"/>
                </a:solidFill>
              </a:rPr>
              <a:t>Culture KT positive mais souche périphérique différente ou autre foyer infectieux présent avant l’ablation du cathéter </a:t>
            </a:r>
          </a:p>
          <a:p>
            <a:pPr lvl="4"/>
            <a:r>
              <a:rPr lang="fr-FR" sz="2000" dirty="0">
                <a:solidFill>
                  <a:schemeClr val="tx1"/>
                </a:solidFill>
              </a:rPr>
              <a:t>  Pas de régression du syndrome infectieux à l’ablation du KT</a:t>
            </a:r>
          </a:p>
          <a:p>
            <a:pPr marL="1828800" lvl="4" indent="0">
              <a:buNone/>
            </a:pPr>
            <a:endParaRPr lang="fr-FR" sz="2000" dirty="0">
              <a:solidFill>
                <a:schemeClr val="tx1"/>
              </a:solidFill>
            </a:endParaRPr>
          </a:p>
          <a:p>
            <a:pPr marL="1828800" lvl="4" indent="0">
              <a:buNone/>
            </a:pPr>
            <a:endParaRPr lang="fr-FR" sz="2000" dirty="0">
              <a:solidFill>
                <a:schemeClr val="tx1"/>
              </a:solidFill>
            </a:endParaRPr>
          </a:p>
          <a:p>
            <a:pPr marL="0" lvl="4" indent="360363"/>
            <a:r>
              <a:rPr lang="fr-FR" sz="2000" dirty="0">
                <a:solidFill>
                  <a:schemeClr val="tx1"/>
                </a:solidFill>
              </a:rPr>
              <a:t>Culture KT positive avec souche identique isolée d’un autre foyer identifié au moins 48 heures avant le retrait </a:t>
            </a:r>
          </a:p>
          <a:p>
            <a:pPr marL="1828800" lvl="8" indent="360363"/>
            <a:r>
              <a:rPr lang="fr-FR" sz="2000" dirty="0">
                <a:solidFill>
                  <a:schemeClr val="tx1"/>
                </a:solidFill>
              </a:rPr>
              <a:t>Et pas de régression du syndrome infectieux à l’ablation du KT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03079A-AAB1-4959-88AA-1F9A433E1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9BC29A3C-1DF5-437A-AADA-E3CC5E21EC83}"/>
              </a:ext>
            </a:extLst>
          </p:cNvPr>
          <p:cNvSpPr/>
          <p:nvPr/>
        </p:nvSpPr>
        <p:spPr>
          <a:xfrm>
            <a:off x="6875586" y="249480"/>
            <a:ext cx="3094891" cy="13939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CF : BACTERIOLOGIE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0B00D2F-C266-41CB-B1CF-9E2EF633DFD9}"/>
              </a:ext>
            </a:extLst>
          </p:cNvPr>
          <p:cNvSpPr txBox="1"/>
          <p:nvPr/>
        </p:nvSpPr>
        <p:spPr>
          <a:xfrm>
            <a:off x="9372599" y="6488668"/>
            <a:ext cx="3323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Parole à la bactériologie</a:t>
            </a:r>
          </a:p>
        </p:txBody>
      </p:sp>
    </p:spTree>
    <p:extLst>
      <p:ext uri="{BB962C8B-B14F-4D97-AF65-F5344CB8AC3E}">
        <p14:creationId xmlns:p14="http://schemas.microsoft.com/office/powerpoint/2010/main" val="4129775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13796F-DF19-28A0-C98C-43660BB4C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490" y="2382933"/>
            <a:ext cx="10991211" cy="2190878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br>
              <a:rPr lang="fr-FR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Prévention et contrôle des infections liées aux cathéters (ILC)</a:t>
            </a:r>
            <a:br>
              <a:rPr lang="fr-FR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 : où, quand, comment : point de vue du microbiologiste (bactériologiste)</a:t>
            </a:r>
            <a:br>
              <a:rPr lang="fr-F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46404695-4D06-F042-A612-4737362BE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34013" y="105599"/>
            <a:ext cx="1079606" cy="997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Espace réservé pour une image  4">
            <a:extLst>
              <a:ext uri="{FF2B5EF4-FFF2-40B4-BE49-F238E27FC236}">
                <a16:creationId xmlns:a16="http://schemas.microsoft.com/office/drawing/2014/main" id="{33A506BB-F438-8F27-C049-1BE90E8460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13" b="11613"/>
          <a:stretch>
            <a:fillRect/>
          </a:stretch>
        </p:blipFill>
        <p:spPr bwMode="auto">
          <a:xfrm>
            <a:off x="7095789" y="105597"/>
            <a:ext cx="3499096" cy="99787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45097"/>
                  </a:srgbClr>
                </a:solidFill>
              </a14:hiddenFill>
            </a:ext>
          </a:extLst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C426B8FF-09A2-1B01-7E54-FAF1C4BB5DBD}"/>
              </a:ext>
            </a:extLst>
          </p:cNvPr>
          <p:cNvSpPr txBox="1">
            <a:spLocks/>
          </p:cNvSpPr>
          <p:nvPr/>
        </p:nvSpPr>
        <p:spPr>
          <a:xfrm>
            <a:off x="178381" y="272968"/>
            <a:ext cx="6614707" cy="6631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JOURNÉE DE PRÉVENTION DES INFECTIONS ET DU BON USAGE DES ANTIBIOTIQUES EN ES, EN EMS ET EN VILLE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82A58D7-AB1B-4FC5-F4B9-59BD9F49944B}"/>
              </a:ext>
            </a:extLst>
          </p:cNvPr>
          <p:cNvSpPr txBox="1"/>
          <p:nvPr/>
        </p:nvSpPr>
        <p:spPr>
          <a:xfrm>
            <a:off x="3617177" y="5697476"/>
            <a:ext cx="49576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Arnaud MAGALLON, CHU Dijon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Biologiste au laboratoire de Bactériologie Médicale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3F5F85-1A09-109B-D00E-68EF73720D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0855" y="937600"/>
            <a:ext cx="3025497" cy="102914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24A8207-B126-4910-DFCB-077A998A60F5}"/>
              </a:ext>
            </a:extLst>
          </p:cNvPr>
          <p:cNvSpPr txBox="1"/>
          <p:nvPr/>
        </p:nvSpPr>
        <p:spPr>
          <a:xfrm>
            <a:off x="5083606" y="5045892"/>
            <a:ext cx="2024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Jeudi 24 septembre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68781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72" y="1136564"/>
            <a:ext cx="5214000" cy="26041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38200" y="64563"/>
            <a:ext cx="10515600" cy="776261"/>
          </a:xfrm>
        </p:spPr>
        <p:txBody>
          <a:bodyPr/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 – Coloration de Gram</a:t>
            </a: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rot="5400000" flipV="1">
            <a:off x="5170864" y="3986434"/>
            <a:ext cx="0" cy="1502833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val 7"/>
          <p:cNvSpPr>
            <a:spLocks noChangeArrowheads="1"/>
          </p:cNvSpPr>
          <p:nvPr/>
        </p:nvSpPr>
        <p:spPr bwMode="auto">
          <a:xfrm>
            <a:off x="5106442" y="1356081"/>
            <a:ext cx="302684" cy="431800"/>
          </a:xfrm>
          <a:prstGeom prst="ellips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24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14" name="Line 8"/>
          <p:cNvSpPr>
            <a:spLocks noChangeShapeType="1"/>
          </p:cNvSpPr>
          <p:nvPr/>
        </p:nvSpPr>
        <p:spPr bwMode="auto">
          <a:xfrm rot="5400000">
            <a:off x="5588318" y="1035470"/>
            <a:ext cx="309283" cy="61848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6012575" y="922367"/>
            <a:ext cx="213655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Cocci Gram positif en amas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Staphylocoque?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361D31-D158-0E53-6764-EC017614C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6101" y="1401722"/>
            <a:ext cx="2853355" cy="314764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65471EC-A3BC-A6CF-74A5-C07FBE4E20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3000" y="3885314"/>
            <a:ext cx="2967000" cy="286928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2D2EB4D-7E4C-DB37-2881-8F9205250E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5525" y="3657082"/>
            <a:ext cx="1456858" cy="314764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23E712EE-5FB2-08F9-3799-2C60FAF7A5D5}"/>
              </a:ext>
            </a:extLst>
          </p:cNvPr>
          <p:cNvSpPr txBox="1"/>
          <p:nvPr/>
        </p:nvSpPr>
        <p:spPr>
          <a:xfrm>
            <a:off x="6404225" y="2497825"/>
            <a:ext cx="2247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Bacille Gram positif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Corynébactérie?</a:t>
            </a:r>
          </a:p>
        </p:txBody>
      </p:sp>
      <p:sp>
        <p:nvSpPr>
          <p:cNvPr id="24" name="Oval 7">
            <a:extLst>
              <a:ext uri="{FF2B5EF4-FFF2-40B4-BE49-F238E27FC236}">
                <a16:creationId xmlns:a16="http://schemas.microsoft.com/office/drawing/2014/main" id="{58AD2442-42E4-D454-3057-DC20CD170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94014" y="2084294"/>
            <a:ext cx="436091" cy="477428"/>
          </a:xfrm>
          <a:prstGeom prst="ellips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24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8" name="Line 8">
            <a:extLst>
              <a:ext uri="{FF2B5EF4-FFF2-40B4-BE49-F238E27FC236}">
                <a16:creationId xmlns:a16="http://schemas.microsoft.com/office/drawing/2014/main" id="{8F90330D-9B27-B244-338B-14D088B911F6}"/>
              </a:ext>
            </a:extLst>
          </p:cNvPr>
          <p:cNvSpPr>
            <a:spLocks noChangeShapeType="1"/>
          </p:cNvSpPr>
          <p:nvPr/>
        </p:nvSpPr>
        <p:spPr bwMode="auto">
          <a:xfrm rot="5400000" flipH="1" flipV="1">
            <a:off x="8805511" y="2140397"/>
            <a:ext cx="275661" cy="701343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8E26BFB-6B07-054E-9014-C00A1FD76DEB}"/>
              </a:ext>
            </a:extLst>
          </p:cNvPr>
          <p:cNvSpPr txBox="1"/>
          <p:nvPr/>
        </p:nvSpPr>
        <p:spPr>
          <a:xfrm>
            <a:off x="8556005" y="5167622"/>
            <a:ext cx="32470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Cocci Gram positif en chainettes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Streptocoque?</a:t>
            </a:r>
          </a:p>
        </p:txBody>
      </p:sp>
      <p:sp>
        <p:nvSpPr>
          <p:cNvPr id="32" name="Oval 7">
            <a:extLst>
              <a:ext uri="{FF2B5EF4-FFF2-40B4-BE49-F238E27FC236}">
                <a16:creationId xmlns:a16="http://schemas.microsoft.com/office/drawing/2014/main" id="{617A37D4-34E2-0E93-6D1D-7064FB10C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2573" y="3783519"/>
            <a:ext cx="436091" cy="477428"/>
          </a:xfrm>
          <a:prstGeom prst="ellips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24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4" name="Line 8">
            <a:extLst>
              <a:ext uri="{FF2B5EF4-FFF2-40B4-BE49-F238E27FC236}">
                <a16:creationId xmlns:a16="http://schemas.microsoft.com/office/drawing/2014/main" id="{1DBD1FA9-1664-8F73-2B8F-9FD66DC7D26A}"/>
              </a:ext>
            </a:extLst>
          </p:cNvPr>
          <p:cNvSpPr>
            <a:spLocks noChangeShapeType="1"/>
          </p:cNvSpPr>
          <p:nvPr/>
        </p:nvSpPr>
        <p:spPr bwMode="auto">
          <a:xfrm rot="5400000" flipH="1">
            <a:off x="8048795" y="4630011"/>
            <a:ext cx="969959" cy="23183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3941961" y="4425113"/>
            <a:ext cx="402167" cy="312737"/>
          </a:xfrm>
          <a:prstGeom prst="ellips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24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A1F3E7DC-2F1B-EC2A-F366-FEE038653B67}"/>
              </a:ext>
            </a:extLst>
          </p:cNvPr>
          <p:cNvSpPr txBox="1"/>
          <p:nvPr/>
        </p:nvSpPr>
        <p:spPr>
          <a:xfrm>
            <a:off x="616354" y="4745926"/>
            <a:ext cx="26965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Bacille Gram négatif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Entérobactérie?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Pseudomonas aeruginosa?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2917048" y="4686299"/>
            <a:ext cx="1024913" cy="312726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71684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03BDDB-7366-46BB-A5C5-699458105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347134"/>
            <a:ext cx="10878473" cy="831154"/>
          </a:xfrm>
        </p:spPr>
        <p:txBody>
          <a:bodyPr/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MÉCANISMES À L’ORIGINE DE L’INFECTION </a:t>
            </a:r>
            <a:endParaRPr lang="fr-FR" dirty="0">
              <a:solidFill>
                <a:schemeClr val="accent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305B82-89E4-49A3-8169-32E07019B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672" y="1761066"/>
            <a:ext cx="9310728" cy="4578187"/>
          </a:xfrm>
        </p:spPr>
        <p:txBody>
          <a:bodyPr>
            <a:normAutofit/>
          </a:bodyPr>
          <a:lstStyle/>
          <a:p>
            <a:r>
              <a:rPr lang="fr-FR" sz="24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Colonisation </a:t>
            </a:r>
            <a:r>
              <a:rPr lang="fr-FR" sz="2400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extra-luminale</a:t>
            </a:r>
            <a:r>
              <a:rPr lang="fr-FR" sz="24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:SCN ++ </a:t>
            </a:r>
          </a:p>
          <a:p>
            <a:pPr lvl="1"/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Lors de la pose (site d’insertion contaminé) ou secondaire  plus rare (réfection de pansement)</a:t>
            </a:r>
          </a:p>
          <a:p>
            <a:pPr lvl="1"/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Précoce  &lt; à 10 jours après la pose</a:t>
            </a:r>
          </a:p>
          <a:p>
            <a:pPr lvl="1"/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Migration à partir du point de ponction le long de la surface  externe du KT</a:t>
            </a:r>
          </a:p>
          <a:p>
            <a:pPr marL="457200" lvl="1" indent="0">
              <a:buNone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60363" lvl="1" indent="-360363"/>
            <a:r>
              <a:rPr lang="fr-FR" sz="24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Colonisation </a:t>
            </a:r>
            <a:r>
              <a:rPr lang="fr-FR" sz="2400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endoluminale 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:SCN++ et flore hospitalière colonisant la peau (personnel/patient)</a:t>
            </a:r>
          </a:p>
          <a:p>
            <a:pPr marL="760413" lvl="2" indent="-360363"/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Manipulations à risque septique des raccords et de la ligne veineuse / ponctions de chambre (injection, déconnexion)</a:t>
            </a:r>
          </a:p>
          <a:p>
            <a:pPr marL="760413" lvl="2" indent="-360363"/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 à 10 jours</a:t>
            </a:r>
          </a:p>
          <a:p>
            <a:pPr marL="760413" lvl="2" indent="-360363"/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Contamination endoluminale directe</a:t>
            </a:r>
          </a:p>
          <a:p>
            <a:pPr marL="457200" lvl="3" indent="0">
              <a:buNone/>
            </a:pP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686443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F80D48-FE4A-4B39-9D49-971194984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9558" y="1764936"/>
            <a:ext cx="8596668" cy="3880773"/>
          </a:xfrm>
        </p:spPr>
        <p:txBody>
          <a:bodyPr/>
          <a:lstStyle/>
          <a:p>
            <a:pPr marL="360363" lvl="2" indent="-360363"/>
            <a:r>
              <a:rPr lang="fr-FR" sz="2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Colonisation </a:t>
            </a:r>
            <a:r>
              <a:rPr lang="fr-FR" sz="2800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Hématogène</a:t>
            </a:r>
            <a:r>
              <a:rPr lang="fr-FR" sz="2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rare &lt; 10%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60413" lvl="2" indent="-360363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Immunodépression / neutropénie </a:t>
            </a:r>
          </a:p>
          <a:p>
            <a:pPr marL="760413" lvl="2" indent="-360363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À partir d’un foyer à distance </a:t>
            </a:r>
          </a:p>
          <a:p>
            <a:pPr marL="400050" lvl="2" indent="0">
              <a:buNone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2" indent="-457200"/>
            <a:r>
              <a:rPr lang="fr-FR" sz="2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Contamination de </a:t>
            </a:r>
            <a:r>
              <a:rPr lang="fr-FR" sz="2800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soluté de perfusion </a:t>
            </a:r>
            <a:r>
              <a:rPr lang="fr-FR" sz="2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914400" lvl="3" indent="-457200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exceptionnelle</a:t>
            </a:r>
          </a:p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99B4680-DF5B-4A52-B2C2-5E5502735EAD}"/>
              </a:ext>
            </a:extLst>
          </p:cNvPr>
          <p:cNvSpPr txBox="1"/>
          <p:nvPr/>
        </p:nvSpPr>
        <p:spPr>
          <a:xfrm>
            <a:off x="1696914" y="708888"/>
            <a:ext cx="7164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MÉCANISMES MOINS FRÉQUENTS </a:t>
            </a:r>
          </a:p>
        </p:txBody>
      </p:sp>
    </p:spTree>
    <p:extLst>
      <p:ext uri="{BB962C8B-B14F-4D97-AF65-F5344CB8AC3E}">
        <p14:creationId xmlns:p14="http://schemas.microsoft.com/office/powerpoint/2010/main" val="307343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6E03F7-8EBA-5A9A-1BBE-2C2053221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82" y="379756"/>
            <a:ext cx="11711635" cy="1325563"/>
          </a:xfrm>
        </p:spPr>
        <p:txBody>
          <a:bodyPr/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PROBLÈME : LA FORMATION D’UN BIOFILM                            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FE72F7-3711-FACB-BD08-CBFE7268E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20" y="2036020"/>
            <a:ext cx="12748520" cy="4697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     </a:t>
            </a: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Infection sur matériel inerte        formation possible d’un biofilm:</a:t>
            </a:r>
          </a:p>
          <a:p>
            <a:pPr marL="0" indent="0">
              <a:buNone/>
            </a:pP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- souvent </a:t>
            </a:r>
            <a:r>
              <a:rPr lang="fr-FR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précoce</a:t>
            </a: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dès les premières 24h</a:t>
            </a:r>
          </a:p>
          <a:p>
            <a:pPr marL="0" indent="0">
              <a:buNone/>
            </a:pP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	- dépôt d’un </a:t>
            </a:r>
            <a:r>
              <a:rPr lang="fr-FR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film protéique et plaquettaire </a:t>
            </a: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 le KT qui: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favorise l’adhésion et l’accumulation de micro-organismes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favorise la production de </a:t>
            </a:r>
            <a:r>
              <a:rPr lang="fr-FR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slime</a:t>
            </a: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 certaines bactéries</a:t>
            </a:r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A1C15FF1-E44A-4626-8761-A11C73349237}"/>
              </a:ext>
            </a:extLst>
          </p:cNvPr>
          <p:cNvSpPr/>
          <p:nvPr/>
        </p:nvSpPr>
        <p:spPr>
          <a:xfrm>
            <a:off x="4629401" y="2136860"/>
            <a:ext cx="397934" cy="2491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87656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210BA57-CA65-458C-BDD5-853E72CBC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704" y="522622"/>
            <a:ext cx="9440592" cy="594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0760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77E3C1C-1995-4DF5-B0E1-C34432917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783" y="461548"/>
            <a:ext cx="9202434" cy="59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8446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186EE55-DB81-4922-8C12-676FF0AB5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204" y="494890"/>
            <a:ext cx="9259592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7587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DAFE9D5-CFD4-42E7-A1EF-35F2574D6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125" y="418680"/>
            <a:ext cx="9135750" cy="60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6138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2ED312-1D5C-4774-87B0-DDF5AE35D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635" y="1671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PHYSIOPATHOLOGIE DES ILC</a:t>
            </a:r>
            <a:endParaRPr lang="fr-FR" dirty="0">
              <a:solidFill>
                <a:schemeClr val="accent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C2A8B9-E396-417B-9D9D-0497FFA85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85" y="1798516"/>
            <a:ext cx="11931116" cy="4927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3200" b="1" dirty="0">
                <a:solidFill>
                  <a:schemeClr val="accent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Conséquences de la présence de Biofilm</a:t>
            </a:r>
          </a:p>
          <a:p>
            <a:pPr marL="0" indent="0">
              <a:buNone/>
            </a:pPr>
            <a:endParaRPr lang="fr-FR" sz="2800" dirty="0">
              <a:solidFill>
                <a:schemeClr val="accent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Accessibilité des AB sur les bactéries</a:t>
            </a:r>
          </a:p>
          <a:p>
            <a:pPr marL="457200" lvl="1" indent="0">
              <a:buNone/>
            </a:pPr>
            <a:endParaRPr lang="fr-FR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Efficacité du traitement </a:t>
            </a:r>
          </a:p>
          <a:p>
            <a:pPr marL="457200" lvl="1" indent="0">
              <a:buNone/>
            </a:pPr>
            <a:endParaRPr lang="fr-FR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Accessibilité des cellules immunitaires avec une baisse des défenses (bactéries, levures)</a:t>
            </a:r>
          </a:p>
          <a:p>
            <a:pPr lvl="1"/>
            <a:endParaRPr lang="fr-FR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fr-FR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fr-FR" sz="2800" dirty="0">
                <a:solidFill>
                  <a:schemeClr val="accent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Persistance des bactéries et de l’infection avec risque majoré de localisations secondaires (</a:t>
            </a:r>
            <a:r>
              <a:rPr lang="fr-FR" sz="2800" dirty="0" err="1">
                <a:solidFill>
                  <a:schemeClr val="accent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EI,abcès</a:t>
            </a:r>
            <a:r>
              <a:rPr lang="fr-FR" sz="2800" dirty="0">
                <a:solidFill>
                  <a:schemeClr val="accent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Thrombose septique…)</a:t>
            </a:r>
          </a:p>
          <a:p>
            <a:pPr lvl="1"/>
            <a:endParaRPr lang="fr-FR" dirty="0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3C6FA734-14E2-4824-8C3D-73898988F093}"/>
              </a:ext>
            </a:extLst>
          </p:cNvPr>
          <p:cNvSpPr/>
          <p:nvPr/>
        </p:nvSpPr>
        <p:spPr>
          <a:xfrm rot="1966110">
            <a:off x="5981344" y="2822915"/>
            <a:ext cx="424150" cy="3497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BC6E704E-92B0-481D-BE85-D24BDE00169F}"/>
              </a:ext>
            </a:extLst>
          </p:cNvPr>
          <p:cNvSpPr/>
          <p:nvPr/>
        </p:nvSpPr>
        <p:spPr>
          <a:xfrm rot="2340408">
            <a:off x="4239008" y="3583225"/>
            <a:ext cx="506906" cy="3963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D4A9D5B0-7161-4A50-8F88-A78FE40F5302}"/>
              </a:ext>
            </a:extLst>
          </p:cNvPr>
          <p:cNvSpPr/>
          <p:nvPr/>
        </p:nvSpPr>
        <p:spPr>
          <a:xfrm rot="1966110">
            <a:off x="2186606" y="4652270"/>
            <a:ext cx="424150" cy="3497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7D20EF1-DF3A-4B83-BD04-D72EEB1FC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7306" y="1392417"/>
            <a:ext cx="3419009" cy="2287253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26889193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BEF3DF6F-5D79-1DC0-6743-EE55A40F94A0}"/>
              </a:ext>
            </a:extLst>
          </p:cNvPr>
          <p:cNvSpPr/>
          <p:nvPr/>
        </p:nvSpPr>
        <p:spPr>
          <a:xfrm>
            <a:off x="4553589" y="5894690"/>
            <a:ext cx="7548641" cy="846894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0BA1FA05-36FD-4097-9200-F92E7BF99DA5}"/>
              </a:ext>
            </a:extLst>
          </p:cNvPr>
          <p:cNvSpPr/>
          <p:nvPr/>
        </p:nvSpPr>
        <p:spPr>
          <a:xfrm>
            <a:off x="3869564" y="2900550"/>
            <a:ext cx="7883887" cy="846894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BB4BC236-F5AA-8876-3F5A-3B9F584ABFD5}"/>
              </a:ext>
            </a:extLst>
          </p:cNvPr>
          <p:cNvSpPr/>
          <p:nvPr/>
        </p:nvSpPr>
        <p:spPr>
          <a:xfrm>
            <a:off x="883973" y="1931930"/>
            <a:ext cx="10648079" cy="846894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31703B-E977-D1FD-9393-ED39BDD47465}"/>
              </a:ext>
            </a:extLst>
          </p:cNvPr>
          <p:cNvSpPr txBox="1"/>
          <p:nvPr/>
        </p:nvSpPr>
        <p:spPr>
          <a:xfrm>
            <a:off x="1095950" y="2097239"/>
            <a:ext cx="9475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Importance de la prise en charge diagnostique et thérapeutique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B3B52138-EFC2-6AA5-E09B-53D25E632F28}"/>
              </a:ext>
            </a:extLst>
          </p:cNvPr>
          <p:cNvSpPr/>
          <p:nvPr/>
        </p:nvSpPr>
        <p:spPr>
          <a:xfrm>
            <a:off x="237036" y="1085036"/>
            <a:ext cx="11070991" cy="846894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2ED331A-54B8-7406-7632-0510269E7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878" y="116416"/>
            <a:ext cx="10515600" cy="987958"/>
          </a:xfrm>
        </p:spPr>
        <p:txBody>
          <a:bodyPr/>
          <a:lstStyle/>
          <a:p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Infections liées aux cathéters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17BCB8-FE9D-2BE7-7BBA-86C24D609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107" y="1266211"/>
            <a:ext cx="10969220" cy="523220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Infections à fort impact (Incidence, durée d’hospitalisation, mortalité)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0330E2-336C-0262-B776-80C73AAA3FF0}"/>
              </a:ext>
            </a:extLst>
          </p:cNvPr>
          <p:cNvSpPr txBox="1"/>
          <p:nvPr/>
        </p:nvSpPr>
        <p:spPr>
          <a:xfrm>
            <a:off x="576600" y="3957082"/>
            <a:ext cx="11176851" cy="181588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Hémocultures et analyses de KT, souvent clés pour: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	 Confirmation diagnostique (+/-)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	 Documentation: germe impliqué et thérapeutique efficace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	 Adaptation de la prise en charge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6DAF2FB-7655-FFBE-BECD-69DC80CEAE0A}"/>
              </a:ext>
            </a:extLst>
          </p:cNvPr>
          <p:cNvSpPr txBox="1"/>
          <p:nvPr/>
        </p:nvSpPr>
        <p:spPr>
          <a:xfrm>
            <a:off x="4218343" y="3062387"/>
            <a:ext cx="6365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Importance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 analyses microbiologiques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D713CD3-41C3-97C7-33F6-2019A818A281}"/>
              </a:ext>
            </a:extLst>
          </p:cNvPr>
          <p:cNvSpPr txBox="1"/>
          <p:nvPr/>
        </p:nvSpPr>
        <p:spPr>
          <a:xfrm>
            <a:off x="4784286" y="6056527"/>
            <a:ext cx="6779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Comment prélever? Comment interpréter?</a:t>
            </a:r>
          </a:p>
        </p:txBody>
      </p:sp>
    </p:spTree>
    <p:extLst>
      <p:ext uri="{BB962C8B-B14F-4D97-AF65-F5344CB8AC3E}">
        <p14:creationId xmlns:p14="http://schemas.microsoft.com/office/powerpoint/2010/main" val="279722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3" grpId="0" animBg="1"/>
      <p:bldP spid="11" grpId="0" animBg="1"/>
      <p:bldP spid="4" grpId="0"/>
      <p:bldP spid="6" grpId="0" animBg="1"/>
      <p:bldP spid="8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B940FA-F203-67E2-48D8-A37E6A9DD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40B72A26-2E23-BA79-1238-555973861614}"/>
              </a:ext>
            </a:extLst>
          </p:cNvPr>
          <p:cNvSpPr/>
          <p:nvPr/>
        </p:nvSpPr>
        <p:spPr>
          <a:xfrm>
            <a:off x="125555" y="2143243"/>
            <a:ext cx="11940889" cy="2175679"/>
          </a:xfrm>
          <a:prstGeom prst="rightArrow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134A4F-A7F8-568F-BD4F-4D7858D3239C}"/>
              </a:ext>
            </a:extLst>
          </p:cNvPr>
          <p:cNvSpPr/>
          <p:nvPr/>
        </p:nvSpPr>
        <p:spPr>
          <a:xfrm>
            <a:off x="125555" y="2831253"/>
            <a:ext cx="10853288" cy="932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F710020-6E47-903A-7DFB-D5CC38C3F2BA}"/>
              </a:ext>
            </a:extLst>
          </p:cNvPr>
          <p:cNvSpPr txBox="1"/>
          <p:nvPr/>
        </p:nvSpPr>
        <p:spPr>
          <a:xfrm>
            <a:off x="889879" y="3720297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DEDCDA6-B5E5-74A6-0851-209053356097}"/>
              </a:ext>
            </a:extLst>
          </p:cNvPr>
          <p:cNvSpPr txBox="1"/>
          <p:nvPr/>
        </p:nvSpPr>
        <p:spPr>
          <a:xfrm>
            <a:off x="10155469" y="3697928"/>
            <a:ext cx="865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J2 et +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D09EC67-8ADA-6486-1E75-B28949130431}"/>
              </a:ext>
            </a:extLst>
          </p:cNvPr>
          <p:cNvSpPr txBox="1"/>
          <p:nvPr/>
        </p:nvSpPr>
        <p:spPr>
          <a:xfrm>
            <a:off x="268447" y="2895195"/>
            <a:ext cx="166002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2FD1E5D-08D1-B934-2D41-CB9EBD83CC9F}"/>
              </a:ext>
            </a:extLst>
          </p:cNvPr>
          <p:cNvSpPr txBox="1"/>
          <p:nvPr/>
        </p:nvSpPr>
        <p:spPr>
          <a:xfrm>
            <a:off x="4384451" y="2903742"/>
            <a:ext cx="1698991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CA69114-06B1-7D40-3769-5BD643B7FA0F}"/>
              </a:ext>
            </a:extLst>
          </p:cNvPr>
          <p:cNvSpPr txBox="1"/>
          <p:nvPr/>
        </p:nvSpPr>
        <p:spPr>
          <a:xfrm>
            <a:off x="6927100" y="2900672"/>
            <a:ext cx="1412886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Sub-culture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8A248FD-2629-0676-14FD-77AA03E3F650}"/>
              </a:ext>
            </a:extLst>
          </p:cNvPr>
          <p:cNvSpPr txBox="1"/>
          <p:nvPr/>
        </p:nvSpPr>
        <p:spPr>
          <a:xfrm>
            <a:off x="9023724" y="2897355"/>
            <a:ext cx="184537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DFDF5A9-D0B9-0C9A-4B5F-68B202D7A7C5}"/>
              </a:ext>
            </a:extLst>
          </p:cNvPr>
          <p:cNvSpPr txBox="1"/>
          <p:nvPr/>
        </p:nvSpPr>
        <p:spPr>
          <a:xfrm>
            <a:off x="2354058" y="2899528"/>
            <a:ext cx="1325235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A8C388E-C6FD-ACB4-8B47-AB0361D44665}"/>
              </a:ext>
            </a:extLst>
          </p:cNvPr>
          <p:cNvSpPr txBox="1"/>
          <p:nvPr/>
        </p:nvSpPr>
        <p:spPr>
          <a:xfrm>
            <a:off x="47154" y="2072787"/>
            <a:ext cx="3000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Hémocultures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C1E3AFB-75C7-948E-EF95-4DD3D32F110B}"/>
              </a:ext>
            </a:extLst>
          </p:cNvPr>
          <p:cNvSpPr txBox="1"/>
          <p:nvPr/>
        </p:nvSpPr>
        <p:spPr>
          <a:xfrm>
            <a:off x="2433636" y="3312714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10j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1556573-015D-5E07-EBE7-0CBA79DF17C5}"/>
              </a:ext>
            </a:extLst>
          </p:cNvPr>
          <p:cNvSpPr txBox="1"/>
          <p:nvPr/>
        </p:nvSpPr>
        <p:spPr>
          <a:xfrm>
            <a:off x="4882657" y="3298265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&lt;1h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92C0CE8-963D-8AEE-B4D3-1B3BB9C1D81E}"/>
              </a:ext>
            </a:extLst>
          </p:cNvPr>
          <p:cNvSpPr txBox="1"/>
          <p:nvPr/>
        </p:nvSpPr>
        <p:spPr>
          <a:xfrm>
            <a:off x="7013527" y="3285095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D9B9E20D-F1B1-1B03-D38B-78B3E696C61D}"/>
              </a:ext>
            </a:extLst>
          </p:cNvPr>
          <p:cNvSpPr txBox="1"/>
          <p:nvPr/>
        </p:nvSpPr>
        <p:spPr>
          <a:xfrm>
            <a:off x="9329898" y="327990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BCACFDD5-1A0C-CD4A-ECFF-1EDCD6D38442}"/>
              </a:ext>
            </a:extLst>
          </p:cNvPr>
          <p:cNvCxnSpPr>
            <a:cxnSpLocks/>
          </p:cNvCxnSpPr>
          <p:nvPr/>
        </p:nvCxnSpPr>
        <p:spPr>
          <a:xfrm flipH="1">
            <a:off x="2017721" y="2831253"/>
            <a:ext cx="9026" cy="9321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CE8C5522-5124-5DC2-B62E-1DA7B0EA29BE}"/>
              </a:ext>
            </a:extLst>
          </p:cNvPr>
          <p:cNvCxnSpPr>
            <a:cxnSpLocks/>
          </p:cNvCxnSpPr>
          <p:nvPr/>
        </p:nvCxnSpPr>
        <p:spPr>
          <a:xfrm>
            <a:off x="6478867" y="2803588"/>
            <a:ext cx="0" cy="95986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1133359B-FCD5-0E6C-E894-13E55C9D8CF2}"/>
              </a:ext>
            </a:extLst>
          </p:cNvPr>
          <p:cNvCxnSpPr>
            <a:cxnSpLocks/>
          </p:cNvCxnSpPr>
          <p:nvPr/>
        </p:nvCxnSpPr>
        <p:spPr>
          <a:xfrm>
            <a:off x="8781217" y="2803153"/>
            <a:ext cx="0" cy="9602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Ellipse 40">
            <a:extLst>
              <a:ext uri="{FF2B5EF4-FFF2-40B4-BE49-F238E27FC236}">
                <a16:creationId xmlns:a16="http://schemas.microsoft.com/office/drawing/2014/main" id="{297A8E8E-9116-B5C6-797B-28CCEFCE5AEB}"/>
              </a:ext>
            </a:extLst>
          </p:cNvPr>
          <p:cNvSpPr/>
          <p:nvPr/>
        </p:nvSpPr>
        <p:spPr>
          <a:xfrm>
            <a:off x="2412000" y="3315932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A3B41B69-A386-882D-BE4F-30743B0117D4}"/>
              </a:ext>
            </a:extLst>
          </p:cNvPr>
          <p:cNvSpPr/>
          <p:nvPr/>
        </p:nvSpPr>
        <p:spPr>
          <a:xfrm>
            <a:off x="4686723" y="3325051"/>
            <a:ext cx="1020914" cy="335874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FDF1FC13-9065-20AF-F011-7D48948FB8B6}"/>
              </a:ext>
            </a:extLst>
          </p:cNvPr>
          <p:cNvSpPr/>
          <p:nvPr/>
        </p:nvSpPr>
        <p:spPr>
          <a:xfrm>
            <a:off x="6920113" y="3327615"/>
            <a:ext cx="1419857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1E5671F0-EF4E-1BE3-9697-EF490EC87A9C}"/>
              </a:ext>
            </a:extLst>
          </p:cNvPr>
          <p:cNvSpPr/>
          <p:nvPr/>
        </p:nvSpPr>
        <p:spPr>
          <a:xfrm>
            <a:off x="9329898" y="3303852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077BA416-79C6-2548-0324-F69D70360975}"/>
              </a:ext>
            </a:extLst>
          </p:cNvPr>
          <p:cNvSpPr txBox="1"/>
          <p:nvPr/>
        </p:nvSpPr>
        <p:spPr>
          <a:xfrm>
            <a:off x="3171145" y="3833908"/>
            <a:ext cx="170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flacon</a:t>
            </a:r>
          </a:p>
        </p:txBody>
      </p: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065BA7C5-D11E-FCAF-01E0-7782EAEB4043}"/>
              </a:ext>
            </a:extLst>
          </p:cNvPr>
          <p:cNvCxnSpPr>
            <a:cxnSpLocks/>
            <a:endCxn id="45" idx="0"/>
          </p:cNvCxnSpPr>
          <p:nvPr/>
        </p:nvCxnSpPr>
        <p:spPr>
          <a:xfrm>
            <a:off x="4025065" y="2831253"/>
            <a:ext cx="0" cy="1002655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54159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682326-065F-BBC2-25C3-AF02B34E1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0C1D2013-3C61-396E-85AA-625E7C37B203}"/>
              </a:ext>
            </a:extLst>
          </p:cNvPr>
          <p:cNvSpPr txBox="1"/>
          <p:nvPr/>
        </p:nvSpPr>
        <p:spPr>
          <a:xfrm>
            <a:off x="663011" y="2645453"/>
            <a:ext cx="85882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Modalités du prélèvement en contexte d’infection de KT: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- Prélèvement en simultané et incubation en simultané:</a:t>
            </a:r>
          </a:p>
          <a:p>
            <a:pPr marL="1714500" marR="0" lvl="3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périphérie/ponction veineuse</a:t>
            </a:r>
          </a:p>
          <a:p>
            <a:pPr marL="1714500" marR="0" lvl="3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 chacun des dispositifs de KT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40113E1-690D-F66A-3427-48DEE880DDB7}"/>
              </a:ext>
            </a:extLst>
          </p:cNvPr>
          <p:cNvSpPr txBox="1"/>
          <p:nvPr/>
        </p:nvSpPr>
        <p:spPr>
          <a:xfrm>
            <a:off x="145048" y="2045677"/>
            <a:ext cx="782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 = Ensemencement direct au lit du patient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44A9944-F86E-4FAF-A90C-67145ABA51FB}"/>
              </a:ext>
            </a:extLst>
          </p:cNvPr>
          <p:cNvSpPr txBox="1"/>
          <p:nvPr/>
        </p:nvSpPr>
        <p:spPr>
          <a:xfrm>
            <a:off x="841248" y="4577668"/>
            <a:ext cx="8774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Obtention d’un différentiel de positivité ou de délai de positivité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E8F84FC-4268-F8BF-45B2-F3BC870377D4}"/>
              </a:ext>
            </a:extLst>
          </p:cNvPr>
          <p:cNvSpPr txBox="1"/>
          <p:nvPr/>
        </p:nvSpPr>
        <p:spPr>
          <a:xfrm>
            <a:off x="2269999" y="5345924"/>
            <a:ext cx="8039380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Impératif d’un volume de remplissage identique entre flacons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Différentiel de délai de positivité ininterprétable</a:t>
            </a:r>
          </a:p>
        </p:txBody>
      </p:sp>
      <p:sp>
        <p:nvSpPr>
          <p:cNvPr id="45" name="Flèche : droite 44">
            <a:extLst>
              <a:ext uri="{FF2B5EF4-FFF2-40B4-BE49-F238E27FC236}">
                <a16:creationId xmlns:a16="http://schemas.microsoft.com/office/drawing/2014/main" id="{FE569626-A3A4-E6A2-5B2C-85755DE43BA6}"/>
              </a:ext>
            </a:extLst>
          </p:cNvPr>
          <p:cNvSpPr/>
          <p:nvPr/>
        </p:nvSpPr>
        <p:spPr>
          <a:xfrm>
            <a:off x="200026" y="38282"/>
            <a:ext cx="11940889" cy="2175679"/>
          </a:xfrm>
          <a:prstGeom prst="rightArrow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5673357-DE9F-3D02-E73A-B700D7444983}"/>
              </a:ext>
            </a:extLst>
          </p:cNvPr>
          <p:cNvSpPr/>
          <p:nvPr/>
        </p:nvSpPr>
        <p:spPr>
          <a:xfrm>
            <a:off x="200026" y="726292"/>
            <a:ext cx="10853288" cy="932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527A5CF5-B484-30EB-45DC-8570D007F7C7}"/>
              </a:ext>
            </a:extLst>
          </p:cNvPr>
          <p:cNvSpPr txBox="1"/>
          <p:nvPr/>
        </p:nvSpPr>
        <p:spPr>
          <a:xfrm>
            <a:off x="964350" y="1615336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J0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1CBEC8FD-1234-8D69-ACBE-B8EC409E2642}"/>
              </a:ext>
            </a:extLst>
          </p:cNvPr>
          <p:cNvSpPr txBox="1"/>
          <p:nvPr/>
        </p:nvSpPr>
        <p:spPr>
          <a:xfrm>
            <a:off x="10229940" y="1592967"/>
            <a:ext cx="865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J2 et +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52B68134-BFC5-0B8B-9E17-F453FFCD3AC5}"/>
              </a:ext>
            </a:extLst>
          </p:cNvPr>
          <p:cNvSpPr txBox="1"/>
          <p:nvPr/>
        </p:nvSpPr>
        <p:spPr>
          <a:xfrm>
            <a:off x="342918" y="790234"/>
            <a:ext cx="1660027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580DF56C-549A-D507-4983-272E4108EB4A}"/>
              </a:ext>
            </a:extLst>
          </p:cNvPr>
          <p:cNvSpPr txBox="1"/>
          <p:nvPr/>
        </p:nvSpPr>
        <p:spPr>
          <a:xfrm>
            <a:off x="4458922" y="798781"/>
            <a:ext cx="1698991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B4B88FC-1778-F892-0F87-762E99A05AD8}"/>
              </a:ext>
            </a:extLst>
          </p:cNvPr>
          <p:cNvSpPr txBox="1"/>
          <p:nvPr/>
        </p:nvSpPr>
        <p:spPr>
          <a:xfrm>
            <a:off x="7001571" y="795711"/>
            <a:ext cx="1412886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Sub-culture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E4075408-79B7-48B6-E3FA-45C7B9719150}"/>
              </a:ext>
            </a:extLst>
          </p:cNvPr>
          <p:cNvSpPr txBox="1"/>
          <p:nvPr/>
        </p:nvSpPr>
        <p:spPr>
          <a:xfrm>
            <a:off x="9098195" y="792394"/>
            <a:ext cx="184537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8098039C-C890-3BA7-BD7E-5B642D663889}"/>
              </a:ext>
            </a:extLst>
          </p:cNvPr>
          <p:cNvSpPr txBox="1"/>
          <p:nvPr/>
        </p:nvSpPr>
        <p:spPr>
          <a:xfrm>
            <a:off x="2428529" y="794567"/>
            <a:ext cx="1325235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87C64D88-82D3-60B6-C741-97EB5B794AF7}"/>
              </a:ext>
            </a:extLst>
          </p:cNvPr>
          <p:cNvSpPr txBox="1"/>
          <p:nvPr/>
        </p:nvSpPr>
        <p:spPr>
          <a:xfrm>
            <a:off x="121625" y="-32174"/>
            <a:ext cx="3000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Hémocultures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F1D845EA-9C1D-AD27-1BDA-C50B7A946504}"/>
              </a:ext>
            </a:extLst>
          </p:cNvPr>
          <p:cNvSpPr txBox="1"/>
          <p:nvPr/>
        </p:nvSpPr>
        <p:spPr>
          <a:xfrm>
            <a:off x="2508107" y="1207753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10j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B2E6D5CF-6EAB-CEB4-8E3A-5EEE3EF14F71}"/>
              </a:ext>
            </a:extLst>
          </p:cNvPr>
          <p:cNvSpPr txBox="1"/>
          <p:nvPr/>
        </p:nvSpPr>
        <p:spPr>
          <a:xfrm>
            <a:off x="4957128" y="119330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&lt;1h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556A0A9E-8F8B-CC19-6A03-61268998725C}"/>
              </a:ext>
            </a:extLst>
          </p:cNvPr>
          <p:cNvSpPr txBox="1"/>
          <p:nvPr/>
        </p:nvSpPr>
        <p:spPr>
          <a:xfrm>
            <a:off x="7087998" y="118013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813B17B-832E-8364-D8ED-8439B07FF278}"/>
              </a:ext>
            </a:extLst>
          </p:cNvPr>
          <p:cNvSpPr txBox="1"/>
          <p:nvPr/>
        </p:nvSpPr>
        <p:spPr>
          <a:xfrm>
            <a:off x="9404369" y="1174943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263DA720-E2B7-E221-0466-90B9A6AC0727}"/>
              </a:ext>
            </a:extLst>
          </p:cNvPr>
          <p:cNvCxnSpPr>
            <a:cxnSpLocks/>
          </p:cNvCxnSpPr>
          <p:nvPr/>
        </p:nvCxnSpPr>
        <p:spPr>
          <a:xfrm flipH="1">
            <a:off x="2092192" y="726292"/>
            <a:ext cx="9026" cy="9321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BE1C5348-3612-DFA3-E692-95056A4585D2}"/>
              </a:ext>
            </a:extLst>
          </p:cNvPr>
          <p:cNvCxnSpPr>
            <a:cxnSpLocks/>
          </p:cNvCxnSpPr>
          <p:nvPr/>
        </p:nvCxnSpPr>
        <p:spPr>
          <a:xfrm>
            <a:off x="6553338" y="698627"/>
            <a:ext cx="0" cy="95986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F9821463-4520-FD01-5F00-F190A0DE5C7F}"/>
              </a:ext>
            </a:extLst>
          </p:cNvPr>
          <p:cNvCxnSpPr>
            <a:cxnSpLocks/>
          </p:cNvCxnSpPr>
          <p:nvPr/>
        </p:nvCxnSpPr>
        <p:spPr>
          <a:xfrm>
            <a:off x="8855688" y="698192"/>
            <a:ext cx="0" cy="9602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2" name="Ellipse 61">
            <a:extLst>
              <a:ext uri="{FF2B5EF4-FFF2-40B4-BE49-F238E27FC236}">
                <a16:creationId xmlns:a16="http://schemas.microsoft.com/office/drawing/2014/main" id="{5A4C879D-AA42-E8A6-E01A-804E4DBCB18D}"/>
              </a:ext>
            </a:extLst>
          </p:cNvPr>
          <p:cNvSpPr/>
          <p:nvPr/>
        </p:nvSpPr>
        <p:spPr>
          <a:xfrm>
            <a:off x="2486471" y="121097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89A01116-2CF1-47E6-A005-8E47374490D8}"/>
              </a:ext>
            </a:extLst>
          </p:cNvPr>
          <p:cNvSpPr/>
          <p:nvPr/>
        </p:nvSpPr>
        <p:spPr>
          <a:xfrm>
            <a:off x="4761194" y="1220090"/>
            <a:ext cx="1020914" cy="335874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4CBA579E-54E7-5D5D-90B7-2823C43E571F}"/>
              </a:ext>
            </a:extLst>
          </p:cNvPr>
          <p:cNvSpPr/>
          <p:nvPr/>
        </p:nvSpPr>
        <p:spPr>
          <a:xfrm>
            <a:off x="6994584" y="1222654"/>
            <a:ext cx="1419857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6CDFAB09-193D-38BA-E017-B953813181CE}"/>
              </a:ext>
            </a:extLst>
          </p:cNvPr>
          <p:cNvSpPr/>
          <p:nvPr/>
        </p:nvSpPr>
        <p:spPr>
          <a:xfrm>
            <a:off x="9404369" y="119889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C619D6C5-B46F-63D2-B805-2DFCF6483493}"/>
              </a:ext>
            </a:extLst>
          </p:cNvPr>
          <p:cNvSpPr txBox="1"/>
          <p:nvPr/>
        </p:nvSpPr>
        <p:spPr>
          <a:xfrm>
            <a:off x="3238325" y="1700666"/>
            <a:ext cx="170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flacon</a:t>
            </a:r>
          </a:p>
        </p:txBody>
      </p: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B6926D0F-4044-F32E-05F5-7772913259E9}"/>
              </a:ext>
            </a:extLst>
          </p:cNvPr>
          <p:cNvCxnSpPr>
            <a:cxnSpLocks/>
          </p:cNvCxnSpPr>
          <p:nvPr/>
        </p:nvCxnSpPr>
        <p:spPr>
          <a:xfrm>
            <a:off x="4063499" y="726292"/>
            <a:ext cx="0" cy="932199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1" name="Image 30">
            <a:extLst>
              <a:ext uri="{FF2B5EF4-FFF2-40B4-BE49-F238E27FC236}">
                <a16:creationId xmlns:a16="http://schemas.microsoft.com/office/drawing/2014/main" id="{EE3AA964-2BCD-4B5C-B73A-7F1547943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95" y="5524795"/>
            <a:ext cx="1005527" cy="842588"/>
          </a:xfrm>
          <a:prstGeom prst="rect">
            <a:avLst/>
          </a:prstGeom>
        </p:spPr>
      </p:pic>
      <p:sp>
        <p:nvSpPr>
          <p:cNvPr id="3" name="Accolade fermante 2">
            <a:extLst>
              <a:ext uri="{FF2B5EF4-FFF2-40B4-BE49-F238E27FC236}">
                <a16:creationId xmlns:a16="http://schemas.microsoft.com/office/drawing/2014/main" id="{213B5199-3D1B-0987-D522-E4329DBDB5BC}"/>
              </a:ext>
            </a:extLst>
          </p:cNvPr>
          <p:cNvSpPr/>
          <p:nvPr/>
        </p:nvSpPr>
        <p:spPr>
          <a:xfrm>
            <a:off x="8767905" y="3478846"/>
            <a:ext cx="87783" cy="655104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69548F9-89B2-1F77-7E7F-86F8C2E77873}"/>
              </a:ext>
            </a:extLst>
          </p:cNvPr>
          <p:cNvSpPr txBox="1"/>
          <p:nvPr/>
        </p:nvSpPr>
        <p:spPr>
          <a:xfrm>
            <a:off x="9098195" y="3220385"/>
            <a:ext cx="2942672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Impératif de bien identifier/étiqueter lors des demandes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F487F0-1599-9E5B-5583-6FF5D90B7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147" y="2284417"/>
            <a:ext cx="1005527" cy="84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99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" grpId="0"/>
      <p:bldP spid="29" grpId="0" animBg="1"/>
      <p:bldP spid="3" grpId="0" animBg="1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143416-AB4F-B590-6CA3-243E29127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B0B4B48E-F9EF-4094-D6D4-3F8E5469D51C}"/>
              </a:ext>
            </a:extLst>
          </p:cNvPr>
          <p:cNvCxnSpPr>
            <a:cxnSpLocks/>
          </p:cNvCxnSpPr>
          <p:nvPr/>
        </p:nvCxnSpPr>
        <p:spPr>
          <a:xfrm>
            <a:off x="6239529" y="3680489"/>
            <a:ext cx="159697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E9F83528-5CA6-1720-13BE-2EF34FAE1E7C}"/>
              </a:ext>
            </a:extLst>
          </p:cNvPr>
          <p:cNvSpPr txBox="1"/>
          <p:nvPr/>
        </p:nvSpPr>
        <p:spPr>
          <a:xfrm>
            <a:off x="615880" y="2323333"/>
            <a:ext cx="613189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Modalités du prélèvement: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Avant antibiothérapie idéalement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Désinfection adéquate selon protocole d’hygiène  de l’établissement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Ordre des flacons aérobie puis anaérobie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Remplissage correct (≈ 8-10mL)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F65B58DC-5403-134C-A9BE-9280CB3ED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2448" y="3953468"/>
            <a:ext cx="981907" cy="58548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58A3D9B-6DC9-F9B0-895A-D51BFF426B9A}"/>
              </a:ext>
            </a:extLst>
          </p:cNvPr>
          <p:cNvSpPr txBox="1"/>
          <p:nvPr/>
        </p:nvSpPr>
        <p:spPr>
          <a:xfrm>
            <a:off x="8016419" y="2711471"/>
            <a:ext cx="45572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Décapitation germe et FN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Contamination et FP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Absence de pousse et FN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21E4F35-5CF5-2270-C9C2-A9C314BCF1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9302" y="3855639"/>
            <a:ext cx="440453" cy="475135"/>
          </a:xfrm>
          <a:prstGeom prst="rect">
            <a:avLst/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45EFA208-9A48-191F-46BD-F3F7C28A76DF}"/>
              </a:ext>
            </a:extLst>
          </p:cNvPr>
          <p:cNvCxnSpPr>
            <a:cxnSpLocks/>
          </p:cNvCxnSpPr>
          <p:nvPr/>
        </p:nvCxnSpPr>
        <p:spPr>
          <a:xfrm>
            <a:off x="5843030" y="2928510"/>
            <a:ext cx="195153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8A116275-3B10-BC85-1E76-828F7D4BAFAD}"/>
              </a:ext>
            </a:extLst>
          </p:cNvPr>
          <p:cNvSpPr txBox="1"/>
          <p:nvPr/>
        </p:nvSpPr>
        <p:spPr>
          <a:xfrm>
            <a:off x="8049582" y="2339746"/>
            <a:ext cx="2456048" cy="461665"/>
          </a:xfrm>
          <a:prstGeom prst="rect">
            <a:avLst/>
          </a:prstGeom>
          <a:solidFill>
            <a:srgbClr val="F2F2F2"/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Sinon, risque de</a:t>
            </a:r>
          </a:p>
        </p:txBody>
      </p:sp>
      <p:sp>
        <p:nvSpPr>
          <p:cNvPr id="40" name="Accolade fermante 39">
            <a:extLst>
              <a:ext uri="{FF2B5EF4-FFF2-40B4-BE49-F238E27FC236}">
                <a16:creationId xmlns:a16="http://schemas.microsoft.com/office/drawing/2014/main" id="{9AF9C0F7-4159-0BCF-322E-0B13C0188C73}"/>
              </a:ext>
            </a:extLst>
          </p:cNvPr>
          <p:cNvSpPr/>
          <p:nvPr/>
        </p:nvSpPr>
        <p:spPr>
          <a:xfrm>
            <a:off x="7350698" y="4690315"/>
            <a:ext cx="177855" cy="995646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07B4A09C-F3F1-D1D3-9B77-67F00A079D52}"/>
              </a:ext>
            </a:extLst>
          </p:cNvPr>
          <p:cNvSpPr txBox="1"/>
          <p:nvPr/>
        </p:nvSpPr>
        <p:spPr>
          <a:xfrm>
            <a:off x="1794290" y="6109170"/>
            <a:ext cx="820013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Objectifs: ↗ Se et </a:t>
            </a:r>
            <a:r>
              <a:rPr kumimoji="0" lang="fr-FR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pertinence et fiabilité d’interprétation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F2A7906-824C-70EB-37A4-90BAD1EBA3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7198" y="2284417"/>
            <a:ext cx="501597" cy="478267"/>
          </a:xfrm>
          <a:prstGeom prst="rect">
            <a:avLst/>
          </a:prstGeom>
        </p:spPr>
      </p:pic>
      <p:sp>
        <p:nvSpPr>
          <p:cNvPr id="45" name="Flèche : droite 44">
            <a:extLst>
              <a:ext uri="{FF2B5EF4-FFF2-40B4-BE49-F238E27FC236}">
                <a16:creationId xmlns:a16="http://schemas.microsoft.com/office/drawing/2014/main" id="{D30CD2FB-940A-0FB7-5B4F-04DEBC0FA07B}"/>
              </a:ext>
            </a:extLst>
          </p:cNvPr>
          <p:cNvSpPr/>
          <p:nvPr/>
        </p:nvSpPr>
        <p:spPr>
          <a:xfrm>
            <a:off x="200026" y="38282"/>
            <a:ext cx="11940889" cy="2175679"/>
          </a:xfrm>
          <a:prstGeom prst="rightArrow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D758099-F1F2-0A38-A3D0-9D653EACC120}"/>
              </a:ext>
            </a:extLst>
          </p:cNvPr>
          <p:cNvSpPr/>
          <p:nvPr/>
        </p:nvSpPr>
        <p:spPr>
          <a:xfrm>
            <a:off x="200026" y="726292"/>
            <a:ext cx="10853288" cy="932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4ADDA6E8-1B42-3D6E-574D-594DBFEC4B9B}"/>
              </a:ext>
            </a:extLst>
          </p:cNvPr>
          <p:cNvSpPr txBox="1"/>
          <p:nvPr/>
        </p:nvSpPr>
        <p:spPr>
          <a:xfrm>
            <a:off x="964350" y="1615336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J0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300548BA-AA0D-452F-249A-8E900AE0DAA7}"/>
              </a:ext>
            </a:extLst>
          </p:cNvPr>
          <p:cNvSpPr txBox="1"/>
          <p:nvPr/>
        </p:nvSpPr>
        <p:spPr>
          <a:xfrm>
            <a:off x="10229940" y="1592967"/>
            <a:ext cx="865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J2 et +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EEF699D2-6904-140B-336B-A53A5E919F3E}"/>
              </a:ext>
            </a:extLst>
          </p:cNvPr>
          <p:cNvSpPr txBox="1"/>
          <p:nvPr/>
        </p:nvSpPr>
        <p:spPr>
          <a:xfrm>
            <a:off x="342918" y="790234"/>
            <a:ext cx="1660027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D118D286-11DC-4D73-46E2-A05406541714}"/>
              </a:ext>
            </a:extLst>
          </p:cNvPr>
          <p:cNvSpPr txBox="1"/>
          <p:nvPr/>
        </p:nvSpPr>
        <p:spPr>
          <a:xfrm>
            <a:off x="4458922" y="798781"/>
            <a:ext cx="1698991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CE3BB64-C271-B369-3E1D-9886F7DA15E8}"/>
              </a:ext>
            </a:extLst>
          </p:cNvPr>
          <p:cNvSpPr txBox="1"/>
          <p:nvPr/>
        </p:nvSpPr>
        <p:spPr>
          <a:xfrm>
            <a:off x="7001571" y="795711"/>
            <a:ext cx="1412886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Sub-culture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D422A8E1-C444-9C96-E1A8-EC8D9EC8B6AE}"/>
              </a:ext>
            </a:extLst>
          </p:cNvPr>
          <p:cNvSpPr txBox="1"/>
          <p:nvPr/>
        </p:nvSpPr>
        <p:spPr>
          <a:xfrm>
            <a:off x="9098195" y="792394"/>
            <a:ext cx="184537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B9675E73-E70D-6A78-4A43-63AC97806F4E}"/>
              </a:ext>
            </a:extLst>
          </p:cNvPr>
          <p:cNvSpPr txBox="1"/>
          <p:nvPr/>
        </p:nvSpPr>
        <p:spPr>
          <a:xfrm>
            <a:off x="2428529" y="794567"/>
            <a:ext cx="1325235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11B844CC-EFD0-62E4-A2FE-FF26A828C7BC}"/>
              </a:ext>
            </a:extLst>
          </p:cNvPr>
          <p:cNvSpPr txBox="1"/>
          <p:nvPr/>
        </p:nvSpPr>
        <p:spPr>
          <a:xfrm>
            <a:off x="121625" y="-32174"/>
            <a:ext cx="3000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Hémocultures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42A76B3A-0B99-38F7-0A5C-604F36ECD452}"/>
              </a:ext>
            </a:extLst>
          </p:cNvPr>
          <p:cNvSpPr txBox="1"/>
          <p:nvPr/>
        </p:nvSpPr>
        <p:spPr>
          <a:xfrm>
            <a:off x="2508107" y="1207753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10j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C166148F-2F00-7535-F4E8-42391F79972F}"/>
              </a:ext>
            </a:extLst>
          </p:cNvPr>
          <p:cNvSpPr txBox="1"/>
          <p:nvPr/>
        </p:nvSpPr>
        <p:spPr>
          <a:xfrm>
            <a:off x="4957128" y="119330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&lt;1h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455440A8-147F-5BF5-114F-DC2341A866CD}"/>
              </a:ext>
            </a:extLst>
          </p:cNvPr>
          <p:cNvSpPr txBox="1"/>
          <p:nvPr/>
        </p:nvSpPr>
        <p:spPr>
          <a:xfrm>
            <a:off x="7087998" y="118013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9EE6EB74-1953-DE0D-15CF-EBD9C0F2DE5F}"/>
              </a:ext>
            </a:extLst>
          </p:cNvPr>
          <p:cNvSpPr txBox="1"/>
          <p:nvPr/>
        </p:nvSpPr>
        <p:spPr>
          <a:xfrm>
            <a:off x="9404369" y="1174943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B64E13C9-3291-A51B-A614-891B61F8F774}"/>
              </a:ext>
            </a:extLst>
          </p:cNvPr>
          <p:cNvCxnSpPr>
            <a:cxnSpLocks/>
          </p:cNvCxnSpPr>
          <p:nvPr/>
        </p:nvCxnSpPr>
        <p:spPr>
          <a:xfrm flipH="1">
            <a:off x="2092192" y="726292"/>
            <a:ext cx="9026" cy="9321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CD2CB7F0-9252-E478-526D-8394EC813C5B}"/>
              </a:ext>
            </a:extLst>
          </p:cNvPr>
          <p:cNvCxnSpPr>
            <a:cxnSpLocks/>
          </p:cNvCxnSpPr>
          <p:nvPr/>
        </p:nvCxnSpPr>
        <p:spPr>
          <a:xfrm>
            <a:off x="6553338" y="698627"/>
            <a:ext cx="0" cy="95986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22383669-79CB-E5A5-646F-F93C939C5F35}"/>
              </a:ext>
            </a:extLst>
          </p:cNvPr>
          <p:cNvCxnSpPr>
            <a:cxnSpLocks/>
          </p:cNvCxnSpPr>
          <p:nvPr/>
        </p:nvCxnSpPr>
        <p:spPr>
          <a:xfrm>
            <a:off x="8855688" y="698192"/>
            <a:ext cx="0" cy="9602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2" name="Ellipse 61">
            <a:extLst>
              <a:ext uri="{FF2B5EF4-FFF2-40B4-BE49-F238E27FC236}">
                <a16:creationId xmlns:a16="http://schemas.microsoft.com/office/drawing/2014/main" id="{CAA41900-994C-C332-0681-E6FBC0991AB8}"/>
              </a:ext>
            </a:extLst>
          </p:cNvPr>
          <p:cNvSpPr/>
          <p:nvPr/>
        </p:nvSpPr>
        <p:spPr>
          <a:xfrm>
            <a:off x="2486471" y="121097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D041F75-080C-E5A7-6F21-AAFBCB935EC2}"/>
              </a:ext>
            </a:extLst>
          </p:cNvPr>
          <p:cNvSpPr/>
          <p:nvPr/>
        </p:nvSpPr>
        <p:spPr>
          <a:xfrm>
            <a:off x="4761194" y="1220090"/>
            <a:ext cx="1020914" cy="335874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15131E8F-E49F-25AF-E3DD-614C22B0E257}"/>
              </a:ext>
            </a:extLst>
          </p:cNvPr>
          <p:cNvSpPr/>
          <p:nvPr/>
        </p:nvSpPr>
        <p:spPr>
          <a:xfrm>
            <a:off x="6994584" y="1222654"/>
            <a:ext cx="1419857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F7677A9D-0DD4-99BF-D9C9-C87BBEC90908}"/>
              </a:ext>
            </a:extLst>
          </p:cNvPr>
          <p:cNvSpPr/>
          <p:nvPr/>
        </p:nvSpPr>
        <p:spPr>
          <a:xfrm>
            <a:off x="9404369" y="119889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1A71C425-2DCE-739F-913A-9CB0178A87C0}"/>
              </a:ext>
            </a:extLst>
          </p:cNvPr>
          <p:cNvSpPr txBox="1"/>
          <p:nvPr/>
        </p:nvSpPr>
        <p:spPr>
          <a:xfrm>
            <a:off x="3209579" y="1700666"/>
            <a:ext cx="170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flacon</a:t>
            </a:r>
          </a:p>
        </p:txBody>
      </p: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6921A776-38AD-546A-ECB7-C6B900BB5D91}"/>
              </a:ext>
            </a:extLst>
          </p:cNvPr>
          <p:cNvCxnSpPr>
            <a:cxnSpLocks/>
          </p:cNvCxnSpPr>
          <p:nvPr/>
        </p:nvCxnSpPr>
        <p:spPr>
          <a:xfrm>
            <a:off x="4063499" y="726292"/>
            <a:ext cx="0" cy="932199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16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2662BCC-20DD-4C9A-96EA-3FF867C7AD40}"/>
              </a:ext>
            </a:extLst>
          </p:cNvPr>
          <p:cNvSpPr txBox="1"/>
          <p:nvPr/>
        </p:nvSpPr>
        <p:spPr>
          <a:xfrm>
            <a:off x="7104450" y="5521862"/>
            <a:ext cx="4595492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Importance d’un rappel régulier aux équipes</a:t>
            </a:r>
            <a:endParaRPr kumimoji="0" lang="fr-FR" sz="2400" b="1" i="0" u="sng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17B922-5CF4-403C-B9B0-09E101017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031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682326-065F-BBC2-25C3-AF02B34E1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0C1D2013-3C61-396E-85AA-625E7C37B203}"/>
              </a:ext>
            </a:extLst>
          </p:cNvPr>
          <p:cNvSpPr txBox="1"/>
          <p:nvPr/>
        </p:nvSpPr>
        <p:spPr>
          <a:xfrm>
            <a:off x="509962" y="2346056"/>
            <a:ext cx="85882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Surveillance de l’efficacité d’un traitement anti-infectieux local: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</p:txBody>
      </p:sp>
      <p:sp>
        <p:nvSpPr>
          <p:cNvPr id="45" name="Flèche : droite 44">
            <a:extLst>
              <a:ext uri="{FF2B5EF4-FFF2-40B4-BE49-F238E27FC236}">
                <a16:creationId xmlns:a16="http://schemas.microsoft.com/office/drawing/2014/main" id="{FE569626-A3A4-E6A2-5B2C-85755DE43BA6}"/>
              </a:ext>
            </a:extLst>
          </p:cNvPr>
          <p:cNvSpPr/>
          <p:nvPr/>
        </p:nvSpPr>
        <p:spPr>
          <a:xfrm>
            <a:off x="200026" y="38282"/>
            <a:ext cx="11940889" cy="2175679"/>
          </a:xfrm>
          <a:prstGeom prst="rightArrow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5673357-DE9F-3D02-E73A-B700D7444983}"/>
              </a:ext>
            </a:extLst>
          </p:cNvPr>
          <p:cNvSpPr/>
          <p:nvPr/>
        </p:nvSpPr>
        <p:spPr>
          <a:xfrm>
            <a:off x="200026" y="726292"/>
            <a:ext cx="10853288" cy="932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527A5CF5-B484-30EB-45DC-8570D007F7C7}"/>
              </a:ext>
            </a:extLst>
          </p:cNvPr>
          <p:cNvSpPr txBox="1"/>
          <p:nvPr/>
        </p:nvSpPr>
        <p:spPr>
          <a:xfrm>
            <a:off x="964350" y="1615336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J0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1CBEC8FD-1234-8D69-ACBE-B8EC409E2642}"/>
              </a:ext>
            </a:extLst>
          </p:cNvPr>
          <p:cNvSpPr txBox="1"/>
          <p:nvPr/>
        </p:nvSpPr>
        <p:spPr>
          <a:xfrm>
            <a:off x="10229940" y="1592967"/>
            <a:ext cx="865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J2 et +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52B68134-BFC5-0B8B-9E17-F453FFCD3AC5}"/>
              </a:ext>
            </a:extLst>
          </p:cNvPr>
          <p:cNvSpPr txBox="1"/>
          <p:nvPr/>
        </p:nvSpPr>
        <p:spPr>
          <a:xfrm>
            <a:off x="342918" y="790234"/>
            <a:ext cx="1660027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580DF56C-549A-D507-4983-272E4108EB4A}"/>
              </a:ext>
            </a:extLst>
          </p:cNvPr>
          <p:cNvSpPr txBox="1"/>
          <p:nvPr/>
        </p:nvSpPr>
        <p:spPr>
          <a:xfrm>
            <a:off x="4458922" y="798781"/>
            <a:ext cx="1698991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B4B88FC-1778-F892-0F87-762E99A05AD8}"/>
              </a:ext>
            </a:extLst>
          </p:cNvPr>
          <p:cNvSpPr txBox="1"/>
          <p:nvPr/>
        </p:nvSpPr>
        <p:spPr>
          <a:xfrm>
            <a:off x="7001571" y="795711"/>
            <a:ext cx="1412886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Sub-culture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E4075408-79B7-48B6-E3FA-45C7B9719150}"/>
              </a:ext>
            </a:extLst>
          </p:cNvPr>
          <p:cNvSpPr txBox="1"/>
          <p:nvPr/>
        </p:nvSpPr>
        <p:spPr>
          <a:xfrm>
            <a:off x="9098195" y="792394"/>
            <a:ext cx="184537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8098039C-C890-3BA7-BD7E-5B642D663889}"/>
              </a:ext>
            </a:extLst>
          </p:cNvPr>
          <p:cNvSpPr txBox="1"/>
          <p:nvPr/>
        </p:nvSpPr>
        <p:spPr>
          <a:xfrm>
            <a:off x="2428529" y="794567"/>
            <a:ext cx="1325235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87C64D88-82D3-60B6-C741-97EB5B794AF7}"/>
              </a:ext>
            </a:extLst>
          </p:cNvPr>
          <p:cNvSpPr txBox="1"/>
          <p:nvPr/>
        </p:nvSpPr>
        <p:spPr>
          <a:xfrm>
            <a:off x="121625" y="-32174"/>
            <a:ext cx="3000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Hémocultures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F1D845EA-9C1D-AD27-1BDA-C50B7A946504}"/>
              </a:ext>
            </a:extLst>
          </p:cNvPr>
          <p:cNvSpPr txBox="1"/>
          <p:nvPr/>
        </p:nvSpPr>
        <p:spPr>
          <a:xfrm>
            <a:off x="2508107" y="1207753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10j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B2E6D5CF-6EAB-CEB4-8E3A-5EEE3EF14F71}"/>
              </a:ext>
            </a:extLst>
          </p:cNvPr>
          <p:cNvSpPr txBox="1"/>
          <p:nvPr/>
        </p:nvSpPr>
        <p:spPr>
          <a:xfrm>
            <a:off x="4957128" y="119330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&lt;1h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556A0A9E-8F8B-CC19-6A03-61268998725C}"/>
              </a:ext>
            </a:extLst>
          </p:cNvPr>
          <p:cNvSpPr txBox="1"/>
          <p:nvPr/>
        </p:nvSpPr>
        <p:spPr>
          <a:xfrm>
            <a:off x="7087998" y="118013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813B17B-832E-8364-D8ED-8439B07FF278}"/>
              </a:ext>
            </a:extLst>
          </p:cNvPr>
          <p:cNvSpPr txBox="1"/>
          <p:nvPr/>
        </p:nvSpPr>
        <p:spPr>
          <a:xfrm>
            <a:off x="9404369" y="1174943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263DA720-E2B7-E221-0466-90B9A6AC0727}"/>
              </a:ext>
            </a:extLst>
          </p:cNvPr>
          <p:cNvCxnSpPr>
            <a:cxnSpLocks/>
          </p:cNvCxnSpPr>
          <p:nvPr/>
        </p:nvCxnSpPr>
        <p:spPr>
          <a:xfrm flipH="1">
            <a:off x="2092192" y="726292"/>
            <a:ext cx="9026" cy="9321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BE1C5348-3612-DFA3-E692-95056A4585D2}"/>
              </a:ext>
            </a:extLst>
          </p:cNvPr>
          <p:cNvCxnSpPr>
            <a:cxnSpLocks/>
          </p:cNvCxnSpPr>
          <p:nvPr/>
        </p:nvCxnSpPr>
        <p:spPr>
          <a:xfrm>
            <a:off x="6553338" y="698627"/>
            <a:ext cx="0" cy="95986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F9821463-4520-FD01-5F00-F190A0DE5C7F}"/>
              </a:ext>
            </a:extLst>
          </p:cNvPr>
          <p:cNvCxnSpPr>
            <a:cxnSpLocks/>
          </p:cNvCxnSpPr>
          <p:nvPr/>
        </p:nvCxnSpPr>
        <p:spPr>
          <a:xfrm>
            <a:off x="8855688" y="698192"/>
            <a:ext cx="0" cy="9602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2" name="Ellipse 61">
            <a:extLst>
              <a:ext uri="{FF2B5EF4-FFF2-40B4-BE49-F238E27FC236}">
                <a16:creationId xmlns:a16="http://schemas.microsoft.com/office/drawing/2014/main" id="{5A4C879D-AA42-E8A6-E01A-804E4DBCB18D}"/>
              </a:ext>
            </a:extLst>
          </p:cNvPr>
          <p:cNvSpPr/>
          <p:nvPr/>
        </p:nvSpPr>
        <p:spPr>
          <a:xfrm>
            <a:off x="2486471" y="121097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89A01116-2CF1-47E6-A005-8E47374490D8}"/>
              </a:ext>
            </a:extLst>
          </p:cNvPr>
          <p:cNvSpPr/>
          <p:nvPr/>
        </p:nvSpPr>
        <p:spPr>
          <a:xfrm>
            <a:off x="4761194" y="1220090"/>
            <a:ext cx="1020914" cy="335874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4CBA579E-54E7-5D5D-90B7-2823C43E571F}"/>
              </a:ext>
            </a:extLst>
          </p:cNvPr>
          <p:cNvSpPr/>
          <p:nvPr/>
        </p:nvSpPr>
        <p:spPr>
          <a:xfrm>
            <a:off x="6994584" y="1222654"/>
            <a:ext cx="1419857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6CDFAB09-193D-38BA-E017-B953813181CE}"/>
              </a:ext>
            </a:extLst>
          </p:cNvPr>
          <p:cNvSpPr/>
          <p:nvPr/>
        </p:nvSpPr>
        <p:spPr>
          <a:xfrm>
            <a:off x="9404369" y="119889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C619D6C5-B46F-63D2-B805-2DFCF6483493}"/>
              </a:ext>
            </a:extLst>
          </p:cNvPr>
          <p:cNvSpPr txBox="1"/>
          <p:nvPr/>
        </p:nvSpPr>
        <p:spPr>
          <a:xfrm>
            <a:off x="3238325" y="1700666"/>
            <a:ext cx="170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flacon</a:t>
            </a:r>
          </a:p>
        </p:txBody>
      </p: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B6926D0F-4044-F32E-05F5-7772913259E9}"/>
              </a:ext>
            </a:extLst>
          </p:cNvPr>
          <p:cNvCxnSpPr>
            <a:cxnSpLocks/>
          </p:cNvCxnSpPr>
          <p:nvPr/>
        </p:nvCxnSpPr>
        <p:spPr>
          <a:xfrm>
            <a:off x="4063499" y="726292"/>
            <a:ext cx="0" cy="932199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ECD46467-1D5A-4041-563D-9E9123E90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25" y="3033934"/>
            <a:ext cx="7771210" cy="312543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6B1A94B-2B28-9480-4717-999CE9602679}"/>
              </a:ext>
            </a:extLst>
          </p:cNvPr>
          <p:cNvSpPr txBox="1"/>
          <p:nvPr/>
        </p:nvSpPr>
        <p:spPr>
          <a:xfrm>
            <a:off x="8024703" y="3080636"/>
            <a:ext cx="4045672" cy="29546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Comment?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Avant changement du verrou: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Elimination du précédent verrou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Rinçage avec 10mL de sérum physiologique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926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63F456-C1C5-8051-DD9C-1BF044A76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D1FBB3A-B75C-D014-695C-89EB8EE7CC35}"/>
              </a:ext>
            </a:extLst>
          </p:cNvPr>
          <p:cNvSpPr txBox="1"/>
          <p:nvPr/>
        </p:nvSpPr>
        <p:spPr>
          <a:xfrm>
            <a:off x="2333080" y="2088920"/>
            <a:ext cx="8870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principaux systèmes automatisés d’hémoculture:</a:t>
            </a:r>
          </a:p>
        </p:txBody>
      </p:sp>
      <p:pic>
        <p:nvPicPr>
          <p:cNvPr id="32" name="Image 31" descr="BD BACTEC™ FX System – Healthcare21">
            <a:extLst>
              <a:ext uri="{FF2B5EF4-FFF2-40B4-BE49-F238E27FC236}">
                <a16:creationId xmlns:a16="http://schemas.microsoft.com/office/drawing/2014/main" id="{89BF96F6-4162-0CE0-CFFE-C2EE03B73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948" y="2613680"/>
            <a:ext cx="1817835" cy="2725899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D06246D1-8C52-180E-B285-0772C340C91D}"/>
              </a:ext>
            </a:extLst>
          </p:cNvPr>
          <p:cNvSpPr txBox="1"/>
          <p:nvPr/>
        </p:nvSpPr>
        <p:spPr>
          <a:xfrm>
            <a:off x="8895964" y="2810999"/>
            <a:ext cx="1741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BioMérieux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52192387-7E73-8CC1-E979-E82C98800506}"/>
              </a:ext>
            </a:extLst>
          </p:cNvPr>
          <p:cNvSpPr txBox="1"/>
          <p:nvPr/>
        </p:nvSpPr>
        <p:spPr>
          <a:xfrm>
            <a:off x="2101218" y="2728871"/>
            <a:ext cx="1714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BD (Waters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2" name="Flèche : droite 51">
            <a:extLst>
              <a:ext uri="{FF2B5EF4-FFF2-40B4-BE49-F238E27FC236}">
                <a16:creationId xmlns:a16="http://schemas.microsoft.com/office/drawing/2014/main" id="{2F580419-1064-CA8E-335C-CEEB9984A8FE}"/>
              </a:ext>
            </a:extLst>
          </p:cNvPr>
          <p:cNvSpPr/>
          <p:nvPr/>
        </p:nvSpPr>
        <p:spPr>
          <a:xfrm>
            <a:off x="200026" y="38282"/>
            <a:ext cx="11940889" cy="2175679"/>
          </a:xfrm>
          <a:prstGeom prst="rightArrow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A73BE11-42F4-191C-81B5-F7F62281ACFF}"/>
              </a:ext>
            </a:extLst>
          </p:cNvPr>
          <p:cNvSpPr/>
          <p:nvPr/>
        </p:nvSpPr>
        <p:spPr>
          <a:xfrm>
            <a:off x="200026" y="726292"/>
            <a:ext cx="10853288" cy="932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DC0B0F1A-3B45-6BBC-1200-FD7ADAD027BB}"/>
              </a:ext>
            </a:extLst>
          </p:cNvPr>
          <p:cNvSpPr txBox="1"/>
          <p:nvPr/>
        </p:nvSpPr>
        <p:spPr>
          <a:xfrm>
            <a:off x="969991" y="1615236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J0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ED4BFFDE-8F7D-5369-A9E1-D6CA82380141}"/>
              </a:ext>
            </a:extLst>
          </p:cNvPr>
          <p:cNvSpPr txBox="1"/>
          <p:nvPr/>
        </p:nvSpPr>
        <p:spPr>
          <a:xfrm>
            <a:off x="10229940" y="1592967"/>
            <a:ext cx="865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J2 et +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C7444F5F-55E6-756A-9A86-6DFE40FB8575}"/>
              </a:ext>
            </a:extLst>
          </p:cNvPr>
          <p:cNvSpPr txBox="1"/>
          <p:nvPr/>
        </p:nvSpPr>
        <p:spPr>
          <a:xfrm>
            <a:off x="342918" y="790234"/>
            <a:ext cx="166002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ED5B916F-11B3-09A0-D851-F61442E02980}"/>
              </a:ext>
            </a:extLst>
          </p:cNvPr>
          <p:cNvSpPr txBox="1"/>
          <p:nvPr/>
        </p:nvSpPr>
        <p:spPr>
          <a:xfrm>
            <a:off x="4458922" y="798781"/>
            <a:ext cx="1698991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9B49723B-FFC8-43DB-856F-8D0989DAD5D2}"/>
              </a:ext>
            </a:extLst>
          </p:cNvPr>
          <p:cNvSpPr txBox="1"/>
          <p:nvPr/>
        </p:nvSpPr>
        <p:spPr>
          <a:xfrm>
            <a:off x="7001571" y="795711"/>
            <a:ext cx="1412886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Sub-culture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5CE053C-DBFE-BABD-4F67-13E3C310A0A1}"/>
              </a:ext>
            </a:extLst>
          </p:cNvPr>
          <p:cNvSpPr txBox="1"/>
          <p:nvPr/>
        </p:nvSpPr>
        <p:spPr>
          <a:xfrm>
            <a:off x="9098195" y="792394"/>
            <a:ext cx="184537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DB10B9FB-05E0-9FE6-98EC-8FC9AF5A6CCA}"/>
              </a:ext>
            </a:extLst>
          </p:cNvPr>
          <p:cNvSpPr txBox="1"/>
          <p:nvPr/>
        </p:nvSpPr>
        <p:spPr>
          <a:xfrm>
            <a:off x="2428529" y="794567"/>
            <a:ext cx="1325235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D90F4F84-2AD0-2107-2D12-233906B2047C}"/>
              </a:ext>
            </a:extLst>
          </p:cNvPr>
          <p:cNvSpPr txBox="1"/>
          <p:nvPr/>
        </p:nvSpPr>
        <p:spPr>
          <a:xfrm>
            <a:off x="121625" y="-32174"/>
            <a:ext cx="3000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Hémocultures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F7C5CFE1-F837-87CD-6163-766E144FAE4A}"/>
              </a:ext>
            </a:extLst>
          </p:cNvPr>
          <p:cNvSpPr txBox="1"/>
          <p:nvPr/>
        </p:nvSpPr>
        <p:spPr>
          <a:xfrm>
            <a:off x="2508107" y="1207753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10j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4BA7CE38-3A9E-44FB-BEBB-EFE4EDA42CCF}"/>
              </a:ext>
            </a:extLst>
          </p:cNvPr>
          <p:cNvSpPr txBox="1"/>
          <p:nvPr/>
        </p:nvSpPr>
        <p:spPr>
          <a:xfrm>
            <a:off x="4957128" y="119330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&lt;1h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6EA527BF-FCE8-2D05-7F82-DDA2174F09A2}"/>
              </a:ext>
            </a:extLst>
          </p:cNvPr>
          <p:cNvSpPr txBox="1"/>
          <p:nvPr/>
        </p:nvSpPr>
        <p:spPr>
          <a:xfrm>
            <a:off x="7087998" y="118013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Qq h à qq j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7224F866-DB0D-FDD0-2D42-61740B2B2B20}"/>
              </a:ext>
            </a:extLst>
          </p:cNvPr>
          <p:cNvSpPr txBox="1"/>
          <p:nvPr/>
        </p:nvSpPr>
        <p:spPr>
          <a:xfrm>
            <a:off x="9404369" y="1174943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4B4ABB61-8607-20CA-9E9F-7F3BC3174901}"/>
              </a:ext>
            </a:extLst>
          </p:cNvPr>
          <p:cNvCxnSpPr>
            <a:cxnSpLocks/>
          </p:cNvCxnSpPr>
          <p:nvPr/>
        </p:nvCxnSpPr>
        <p:spPr>
          <a:xfrm flipH="1">
            <a:off x="2092192" y="726292"/>
            <a:ext cx="9026" cy="9321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6F46FCBF-444D-9D3A-536D-8DCFB6523EC2}"/>
              </a:ext>
            </a:extLst>
          </p:cNvPr>
          <p:cNvCxnSpPr>
            <a:cxnSpLocks/>
          </p:cNvCxnSpPr>
          <p:nvPr/>
        </p:nvCxnSpPr>
        <p:spPr>
          <a:xfrm>
            <a:off x="6553338" y="698627"/>
            <a:ext cx="0" cy="95986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F8FA8C98-753B-1794-B004-027EBA5B9D4A}"/>
              </a:ext>
            </a:extLst>
          </p:cNvPr>
          <p:cNvCxnSpPr>
            <a:cxnSpLocks/>
          </p:cNvCxnSpPr>
          <p:nvPr/>
        </p:nvCxnSpPr>
        <p:spPr>
          <a:xfrm>
            <a:off x="8855688" y="698192"/>
            <a:ext cx="0" cy="9602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9" name="Ellipse 68">
            <a:extLst>
              <a:ext uri="{FF2B5EF4-FFF2-40B4-BE49-F238E27FC236}">
                <a16:creationId xmlns:a16="http://schemas.microsoft.com/office/drawing/2014/main" id="{2D3BD7D4-707F-89DB-7292-014D525BB7AC}"/>
              </a:ext>
            </a:extLst>
          </p:cNvPr>
          <p:cNvSpPr/>
          <p:nvPr/>
        </p:nvSpPr>
        <p:spPr>
          <a:xfrm>
            <a:off x="2486471" y="121097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7CC4B6B8-FC5E-FD04-7B56-F5B8D9361C78}"/>
              </a:ext>
            </a:extLst>
          </p:cNvPr>
          <p:cNvSpPr/>
          <p:nvPr/>
        </p:nvSpPr>
        <p:spPr>
          <a:xfrm>
            <a:off x="4761194" y="1220090"/>
            <a:ext cx="1020914" cy="335874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1" name="Ellipse 70">
            <a:extLst>
              <a:ext uri="{FF2B5EF4-FFF2-40B4-BE49-F238E27FC236}">
                <a16:creationId xmlns:a16="http://schemas.microsoft.com/office/drawing/2014/main" id="{3B244846-203A-1E2B-93B2-7ADB2BF9E7B9}"/>
              </a:ext>
            </a:extLst>
          </p:cNvPr>
          <p:cNvSpPr/>
          <p:nvPr/>
        </p:nvSpPr>
        <p:spPr>
          <a:xfrm>
            <a:off x="6994584" y="1222654"/>
            <a:ext cx="1419857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Ellipse 71">
            <a:extLst>
              <a:ext uri="{FF2B5EF4-FFF2-40B4-BE49-F238E27FC236}">
                <a16:creationId xmlns:a16="http://schemas.microsoft.com/office/drawing/2014/main" id="{59AE20C8-6FAB-7F4F-93EE-DD230E6B1602}"/>
              </a:ext>
            </a:extLst>
          </p:cNvPr>
          <p:cNvSpPr/>
          <p:nvPr/>
        </p:nvSpPr>
        <p:spPr>
          <a:xfrm>
            <a:off x="9404369" y="119889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AC5FFB7F-E7F6-08A6-08A6-E46236742B91}"/>
              </a:ext>
            </a:extLst>
          </p:cNvPr>
          <p:cNvSpPr txBox="1"/>
          <p:nvPr/>
        </p:nvSpPr>
        <p:spPr>
          <a:xfrm>
            <a:off x="3209579" y="1700666"/>
            <a:ext cx="170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flacon</a:t>
            </a:r>
          </a:p>
        </p:txBody>
      </p: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625D0B1F-561E-33EE-04B7-DF9D202D431B}"/>
              </a:ext>
            </a:extLst>
          </p:cNvPr>
          <p:cNvCxnSpPr>
            <a:cxnSpLocks/>
          </p:cNvCxnSpPr>
          <p:nvPr/>
        </p:nvCxnSpPr>
        <p:spPr>
          <a:xfrm>
            <a:off x="4063499" y="726292"/>
            <a:ext cx="0" cy="974955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4" name="Image 33">
            <a:extLst>
              <a:ext uri="{FF2B5EF4-FFF2-40B4-BE49-F238E27FC236}">
                <a16:creationId xmlns:a16="http://schemas.microsoft.com/office/drawing/2014/main" id="{0525ED2F-354F-466E-81D0-AD42F65AAB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299" y="5637831"/>
            <a:ext cx="1005527" cy="842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5C4D767-F413-4600-81A4-3D0C582FD9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998" y="2661064"/>
            <a:ext cx="1309192" cy="267851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4EEB54B-E976-4A11-8A11-5848EB3AC5E0}"/>
              </a:ext>
            </a:extLst>
          </p:cNvPr>
          <p:cNvSpPr txBox="1"/>
          <p:nvPr/>
        </p:nvSpPr>
        <p:spPr>
          <a:xfrm>
            <a:off x="3774783" y="5459054"/>
            <a:ext cx="5489323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Vérification du volume de remplissage?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Flacons spécifiques? (Mycosis chez BD)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Incompatibilité inter-système</a:t>
            </a:r>
            <a:endParaRPr kumimoji="0" lang="fr-FR" sz="2400" b="1" i="0" u="sng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77A21F-909F-9DE4-88FD-221D5963D2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6367" y="3101112"/>
            <a:ext cx="1628735" cy="223846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F49DF7F-E082-9D25-D492-3D8249B674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4304" y="3243410"/>
            <a:ext cx="1314618" cy="203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548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225F69-AAB6-9044-6D20-CD35BFA92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571FF39D-1338-4DB1-AC65-A0FB1CBAC0AF}"/>
              </a:ext>
            </a:extLst>
          </p:cNvPr>
          <p:cNvSpPr/>
          <p:nvPr/>
        </p:nvSpPr>
        <p:spPr>
          <a:xfrm>
            <a:off x="70870" y="2628334"/>
            <a:ext cx="2553611" cy="41296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937F8858-C194-48CD-9EE1-8633582CF1DF}"/>
              </a:ext>
            </a:extLst>
          </p:cNvPr>
          <p:cNvSpPr/>
          <p:nvPr/>
        </p:nvSpPr>
        <p:spPr>
          <a:xfrm>
            <a:off x="2775737" y="2628335"/>
            <a:ext cx="5904030" cy="36965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FF3D1BA-689E-F911-DABD-49FFA1CDD75C}"/>
              </a:ext>
            </a:extLst>
          </p:cNvPr>
          <p:cNvSpPr txBox="1"/>
          <p:nvPr/>
        </p:nvSpPr>
        <p:spPr>
          <a:xfrm>
            <a:off x="2614551" y="6357884"/>
            <a:ext cx="6226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Courbe de croissance mesurée par fluorescence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8CC4C5F-7EF9-2A4B-68C8-50C3A1EEACF0}"/>
              </a:ext>
            </a:extLst>
          </p:cNvPr>
          <p:cNvSpPr txBox="1"/>
          <p:nvPr/>
        </p:nvSpPr>
        <p:spPr>
          <a:xfrm>
            <a:off x="8786720" y="3165524"/>
            <a:ext cx="3258963" cy="26776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Importance: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 rapide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Risque FN si incubation (T0) en phase de croissance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A3F0EB8-2E20-21C5-A122-2D5AF57F0FF3}"/>
              </a:ext>
            </a:extLst>
          </p:cNvPr>
          <p:cNvSpPr txBox="1"/>
          <p:nvPr/>
        </p:nvSpPr>
        <p:spPr>
          <a:xfrm>
            <a:off x="542928" y="2063543"/>
            <a:ext cx="6865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Détection automatisée de la croissance bactérienne:</a:t>
            </a:r>
          </a:p>
        </p:txBody>
      </p:sp>
      <p:sp>
        <p:nvSpPr>
          <p:cNvPr id="24" name="Flèche : droite 23">
            <a:extLst>
              <a:ext uri="{FF2B5EF4-FFF2-40B4-BE49-F238E27FC236}">
                <a16:creationId xmlns:a16="http://schemas.microsoft.com/office/drawing/2014/main" id="{19D95B40-6B80-E520-35AD-6436CD815514}"/>
              </a:ext>
            </a:extLst>
          </p:cNvPr>
          <p:cNvSpPr/>
          <p:nvPr/>
        </p:nvSpPr>
        <p:spPr>
          <a:xfrm>
            <a:off x="200026" y="38282"/>
            <a:ext cx="11940889" cy="2175679"/>
          </a:xfrm>
          <a:prstGeom prst="rightArrow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2840E7D-D281-D750-10DB-FE167006E90D}"/>
              </a:ext>
            </a:extLst>
          </p:cNvPr>
          <p:cNvSpPr/>
          <p:nvPr/>
        </p:nvSpPr>
        <p:spPr>
          <a:xfrm>
            <a:off x="200026" y="726292"/>
            <a:ext cx="10853288" cy="932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2943CC9-8AE9-4668-E46E-7510D0547279}"/>
              </a:ext>
            </a:extLst>
          </p:cNvPr>
          <p:cNvSpPr txBox="1"/>
          <p:nvPr/>
        </p:nvSpPr>
        <p:spPr>
          <a:xfrm>
            <a:off x="969991" y="1615236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J0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1E54E58-1E7C-B73E-0EE9-60D8938B22A3}"/>
              </a:ext>
            </a:extLst>
          </p:cNvPr>
          <p:cNvSpPr txBox="1"/>
          <p:nvPr/>
        </p:nvSpPr>
        <p:spPr>
          <a:xfrm>
            <a:off x="10229940" y="1592967"/>
            <a:ext cx="865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J2 et +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9850EF0-8149-28FD-4C09-7408F1EB36C1}"/>
              </a:ext>
            </a:extLst>
          </p:cNvPr>
          <p:cNvSpPr txBox="1"/>
          <p:nvPr/>
        </p:nvSpPr>
        <p:spPr>
          <a:xfrm>
            <a:off x="342918" y="790234"/>
            <a:ext cx="166002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4982D07-A7FF-B2EA-7F70-7E27DBDBB40E}"/>
              </a:ext>
            </a:extLst>
          </p:cNvPr>
          <p:cNvSpPr txBox="1"/>
          <p:nvPr/>
        </p:nvSpPr>
        <p:spPr>
          <a:xfrm>
            <a:off x="4458922" y="798781"/>
            <a:ext cx="1698991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84E4783A-3AC8-A230-E2FD-1BD4CDC1AA75}"/>
              </a:ext>
            </a:extLst>
          </p:cNvPr>
          <p:cNvSpPr txBox="1"/>
          <p:nvPr/>
        </p:nvSpPr>
        <p:spPr>
          <a:xfrm>
            <a:off x="7001571" y="795711"/>
            <a:ext cx="1412886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Sub-culture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F1FFD7B-DEDD-B2E7-F063-DFC7CF6729B8}"/>
              </a:ext>
            </a:extLst>
          </p:cNvPr>
          <p:cNvSpPr txBox="1"/>
          <p:nvPr/>
        </p:nvSpPr>
        <p:spPr>
          <a:xfrm>
            <a:off x="9098195" y="792394"/>
            <a:ext cx="184537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D8DF243-C31B-431A-53DC-ED47B4225F6F}"/>
              </a:ext>
            </a:extLst>
          </p:cNvPr>
          <p:cNvSpPr txBox="1"/>
          <p:nvPr/>
        </p:nvSpPr>
        <p:spPr>
          <a:xfrm>
            <a:off x="2428529" y="794567"/>
            <a:ext cx="1325235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74BB830A-ACBC-B221-2B79-E3EC20BB72EC}"/>
              </a:ext>
            </a:extLst>
          </p:cNvPr>
          <p:cNvSpPr txBox="1"/>
          <p:nvPr/>
        </p:nvSpPr>
        <p:spPr>
          <a:xfrm>
            <a:off x="121625" y="-32174"/>
            <a:ext cx="3000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Hémocultures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57850242-938E-4FCB-B7DE-9C4876B4E2D8}"/>
              </a:ext>
            </a:extLst>
          </p:cNvPr>
          <p:cNvSpPr txBox="1"/>
          <p:nvPr/>
        </p:nvSpPr>
        <p:spPr>
          <a:xfrm>
            <a:off x="2508107" y="1207753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10j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FED27565-C9BE-955D-478A-648E063DCF5D}"/>
              </a:ext>
            </a:extLst>
          </p:cNvPr>
          <p:cNvSpPr txBox="1"/>
          <p:nvPr/>
        </p:nvSpPr>
        <p:spPr>
          <a:xfrm>
            <a:off x="4957128" y="119330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&lt;1h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32CE4CD4-E09B-0F83-D292-D7EA595EF1C5}"/>
              </a:ext>
            </a:extLst>
          </p:cNvPr>
          <p:cNvSpPr txBox="1"/>
          <p:nvPr/>
        </p:nvSpPr>
        <p:spPr>
          <a:xfrm>
            <a:off x="7087998" y="118013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16E5A143-0707-1FDB-F300-05456E96A3CE}"/>
              </a:ext>
            </a:extLst>
          </p:cNvPr>
          <p:cNvSpPr txBox="1"/>
          <p:nvPr/>
        </p:nvSpPr>
        <p:spPr>
          <a:xfrm>
            <a:off x="9404369" y="1174943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B1C0D122-3009-053C-C195-E9896D3EF78A}"/>
              </a:ext>
            </a:extLst>
          </p:cNvPr>
          <p:cNvCxnSpPr>
            <a:cxnSpLocks/>
          </p:cNvCxnSpPr>
          <p:nvPr/>
        </p:nvCxnSpPr>
        <p:spPr>
          <a:xfrm flipH="1">
            <a:off x="2092192" y="726292"/>
            <a:ext cx="9026" cy="9321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46FA6EC7-A283-EDB7-F71A-6A14BF98E70B}"/>
              </a:ext>
            </a:extLst>
          </p:cNvPr>
          <p:cNvCxnSpPr>
            <a:cxnSpLocks/>
          </p:cNvCxnSpPr>
          <p:nvPr/>
        </p:nvCxnSpPr>
        <p:spPr>
          <a:xfrm>
            <a:off x="6553338" y="698627"/>
            <a:ext cx="0" cy="95986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BE78AC1F-4C38-973D-01AE-88360B0F28DB}"/>
              </a:ext>
            </a:extLst>
          </p:cNvPr>
          <p:cNvCxnSpPr>
            <a:cxnSpLocks/>
          </p:cNvCxnSpPr>
          <p:nvPr/>
        </p:nvCxnSpPr>
        <p:spPr>
          <a:xfrm>
            <a:off x="8855688" y="698192"/>
            <a:ext cx="0" cy="9602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0" name="Ellipse 49">
            <a:extLst>
              <a:ext uri="{FF2B5EF4-FFF2-40B4-BE49-F238E27FC236}">
                <a16:creationId xmlns:a16="http://schemas.microsoft.com/office/drawing/2014/main" id="{1DC80544-9803-C54D-5F42-D1F596AD42E5}"/>
              </a:ext>
            </a:extLst>
          </p:cNvPr>
          <p:cNvSpPr/>
          <p:nvPr/>
        </p:nvSpPr>
        <p:spPr>
          <a:xfrm>
            <a:off x="2486471" y="121097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E73E83CA-40D4-6F4B-6A46-77F905473540}"/>
              </a:ext>
            </a:extLst>
          </p:cNvPr>
          <p:cNvSpPr/>
          <p:nvPr/>
        </p:nvSpPr>
        <p:spPr>
          <a:xfrm>
            <a:off x="4761194" y="1220090"/>
            <a:ext cx="1020914" cy="335874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9DE3A9FD-5D2A-D782-1202-3938FA34D8C0}"/>
              </a:ext>
            </a:extLst>
          </p:cNvPr>
          <p:cNvSpPr/>
          <p:nvPr/>
        </p:nvSpPr>
        <p:spPr>
          <a:xfrm>
            <a:off x="6994584" y="1222654"/>
            <a:ext cx="1419857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C23B73E4-14B3-CC58-8150-0E6C9FE68D41}"/>
              </a:ext>
            </a:extLst>
          </p:cNvPr>
          <p:cNvSpPr/>
          <p:nvPr/>
        </p:nvSpPr>
        <p:spPr>
          <a:xfrm>
            <a:off x="9404369" y="119889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2AA0AB36-7C66-30B7-7CFC-71112957D482}"/>
              </a:ext>
            </a:extLst>
          </p:cNvPr>
          <p:cNvSpPr txBox="1"/>
          <p:nvPr/>
        </p:nvSpPr>
        <p:spPr>
          <a:xfrm>
            <a:off x="3209579" y="1694359"/>
            <a:ext cx="170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flacon</a:t>
            </a: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DED0C898-7696-79E5-0D01-1FEBDC9A624B}"/>
              </a:ext>
            </a:extLst>
          </p:cNvPr>
          <p:cNvCxnSpPr>
            <a:cxnSpLocks/>
          </p:cNvCxnSpPr>
          <p:nvPr/>
        </p:nvCxnSpPr>
        <p:spPr>
          <a:xfrm>
            <a:off x="4063499" y="726292"/>
            <a:ext cx="0" cy="974955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48D52229-02B9-4735-BFEF-4DA3B8E16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37" y="2708749"/>
            <a:ext cx="2213933" cy="393378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010D6F4-D237-49F2-A074-A4E5A0AA88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688" y="3235998"/>
            <a:ext cx="685427" cy="57435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F165C7-5ABB-1AB4-3F63-146FC47702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2005" y="2728665"/>
            <a:ext cx="5710703" cy="3553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660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17" grpId="0"/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A99C8D-AE62-2C90-5F9D-7E3B2AFB2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602BBB86-AA26-A88A-5EDC-EAF46B780F0F}"/>
              </a:ext>
            </a:extLst>
          </p:cNvPr>
          <p:cNvSpPr/>
          <p:nvPr/>
        </p:nvSpPr>
        <p:spPr>
          <a:xfrm>
            <a:off x="200026" y="38282"/>
            <a:ext cx="11940889" cy="2175679"/>
          </a:xfrm>
          <a:prstGeom prst="rightArrow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B623989-288F-E331-0F07-0FF401A8D140}"/>
              </a:ext>
            </a:extLst>
          </p:cNvPr>
          <p:cNvSpPr/>
          <p:nvPr/>
        </p:nvSpPr>
        <p:spPr>
          <a:xfrm>
            <a:off x="200026" y="726292"/>
            <a:ext cx="10853288" cy="932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9B3B90D-60F8-B563-85AD-567E130F51BD}"/>
              </a:ext>
            </a:extLst>
          </p:cNvPr>
          <p:cNvSpPr txBox="1"/>
          <p:nvPr/>
        </p:nvSpPr>
        <p:spPr>
          <a:xfrm>
            <a:off x="969991" y="1615236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D58749E-A443-440B-3736-F544143FF589}"/>
              </a:ext>
            </a:extLst>
          </p:cNvPr>
          <p:cNvSpPr txBox="1"/>
          <p:nvPr/>
        </p:nvSpPr>
        <p:spPr>
          <a:xfrm>
            <a:off x="10229940" y="1592967"/>
            <a:ext cx="865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J2 et +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54301CE-7303-5F40-6B75-8EF227E2335E}"/>
              </a:ext>
            </a:extLst>
          </p:cNvPr>
          <p:cNvSpPr txBox="1"/>
          <p:nvPr/>
        </p:nvSpPr>
        <p:spPr>
          <a:xfrm>
            <a:off x="342918" y="790234"/>
            <a:ext cx="166002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BD14087-97B6-8E48-C537-78BDA09DE961}"/>
              </a:ext>
            </a:extLst>
          </p:cNvPr>
          <p:cNvSpPr txBox="1"/>
          <p:nvPr/>
        </p:nvSpPr>
        <p:spPr>
          <a:xfrm>
            <a:off x="4458922" y="798781"/>
            <a:ext cx="1698991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9E703DF-C7D7-5902-D6A0-EC7654B393F2}"/>
              </a:ext>
            </a:extLst>
          </p:cNvPr>
          <p:cNvSpPr txBox="1"/>
          <p:nvPr/>
        </p:nvSpPr>
        <p:spPr>
          <a:xfrm>
            <a:off x="7001571" y="795711"/>
            <a:ext cx="1412886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Sub-culture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B09F3E9-F832-F290-1F1A-ED1D2A058D9B}"/>
              </a:ext>
            </a:extLst>
          </p:cNvPr>
          <p:cNvSpPr txBox="1"/>
          <p:nvPr/>
        </p:nvSpPr>
        <p:spPr>
          <a:xfrm>
            <a:off x="9098195" y="792394"/>
            <a:ext cx="184537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3E80896-64B9-56F9-336D-32C5956D63D3}"/>
              </a:ext>
            </a:extLst>
          </p:cNvPr>
          <p:cNvSpPr txBox="1"/>
          <p:nvPr/>
        </p:nvSpPr>
        <p:spPr>
          <a:xfrm>
            <a:off x="2428529" y="794567"/>
            <a:ext cx="1325235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59B60A4-9898-F2C1-6C41-B467E804F45F}"/>
              </a:ext>
            </a:extLst>
          </p:cNvPr>
          <p:cNvSpPr txBox="1"/>
          <p:nvPr/>
        </p:nvSpPr>
        <p:spPr>
          <a:xfrm>
            <a:off x="121625" y="-32174"/>
            <a:ext cx="3000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EA8CE76-9132-A1B3-A1D5-840F8EE67EAF}"/>
              </a:ext>
            </a:extLst>
          </p:cNvPr>
          <p:cNvSpPr txBox="1"/>
          <p:nvPr/>
        </p:nvSpPr>
        <p:spPr>
          <a:xfrm>
            <a:off x="2508107" y="1207753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10j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64B130B-FFC2-42E9-A064-FAF01360CDC9}"/>
              </a:ext>
            </a:extLst>
          </p:cNvPr>
          <p:cNvSpPr txBox="1"/>
          <p:nvPr/>
        </p:nvSpPr>
        <p:spPr>
          <a:xfrm>
            <a:off x="4957128" y="119330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&lt;1h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B725EEE-CF71-0583-51E7-B8923371A944}"/>
              </a:ext>
            </a:extLst>
          </p:cNvPr>
          <p:cNvSpPr txBox="1"/>
          <p:nvPr/>
        </p:nvSpPr>
        <p:spPr>
          <a:xfrm>
            <a:off x="7087998" y="118013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2113BEB-F860-FFC3-9033-217104922B34}"/>
              </a:ext>
            </a:extLst>
          </p:cNvPr>
          <p:cNvSpPr txBox="1"/>
          <p:nvPr/>
        </p:nvSpPr>
        <p:spPr>
          <a:xfrm>
            <a:off x="9404369" y="1174943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F2E99684-9244-854E-ED49-3452A6E08E84}"/>
              </a:ext>
            </a:extLst>
          </p:cNvPr>
          <p:cNvCxnSpPr>
            <a:cxnSpLocks/>
          </p:cNvCxnSpPr>
          <p:nvPr/>
        </p:nvCxnSpPr>
        <p:spPr>
          <a:xfrm flipH="1">
            <a:off x="2092192" y="726292"/>
            <a:ext cx="9026" cy="9321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D0341837-72AF-3830-8DD5-3688531E420C}"/>
              </a:ext>
            </a:extLst>
          </p:cNvPr>
          <p:cNvCxnSpPr>
            <a:cxnSpLocks/>
          </p:cNvCxnSpPr>
          <p:nvPr/>
        </p:nvCxnSpPr>
        <p:spPr>
          <a:xfrm>
            <a:off x="6553338" y="698627"/>
            <a:ext cx="0" cy="95986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EC4901B9-A823-83D1-B553-863021575FDE}"/>
              </a:ext>
            </a:extLst>
          </p:cNvPr>
          <p:cNvCxnSpPr>
            <a:cxnSpLocks/>
          </p:cNvCxnSpPr>
          <p:nvPr/>
        </p:nvCxnSpPr>
        <p:spPr>
          <a:xfrm>
            <a:off x="8855688" y="698192"/>
            <a:ext cx="0" cy="9602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6" name="Ellipse 45">
            <a:extLst>
              <a:ext uri="{FF2B5EF4-FFF2-40B4-BE49-F238E27FC236}">
                <a16:creationId xmlns:a16="http://schemas.microsoft.com/office/drawing/2014/main" id="{D2B73094-41CF-4D89-C1FF-176EB08ADF39}"/>
              </a:ext>
            </a:extLst>
          </p:cNvPr>
          <p:cNvSpPr/>
          <p:nvPr/>
        </p:nvSpPr>
        <p:spPr>
          <a:xfrm>
            <a:off x="2486471" y="121097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AD454FFE-EB91-2827-DB48-B9DC55317CE2}"/>
              </a:ext>
            </a:extLst>
          </p:cNvPr>
          <p:cNvSpPr/>
          <p:nvPr/>
        </p:nvSpPr>
        <p:spPr>
          <a:xfrm>
            <a:off x="4761194" y="1220090"/>
            <a:ext cx="1020914" cy="335874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1C6A0E10-E8D2-97A2-D8CD-264607D98260}"/>
              </a:ext>
            </a:extLst>
          </p:cNvPr>
          <p:cNvSpPr/>
          <p:nvPr/>
        </p:nvSpPr>
        <p:spPr>
          <a:xfrm>
            <a:off x="6994584" y="1222654"/>
            <a:ext cx="1419857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74DD534E-EB99-B959-6458-BFB5B0EB4251}"/>
              </a:ext>
            </a:extLst>
          </p:cNvPr>
          <p:cNvSpPr/>
          <p:nvPr/>
        </p:nvSpPr>
        <p:spPr>
          <a:xfrm>
            <a:off x="9404369" y="119889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F592D0F4-2971-BB3A-FA64-A15812A0406B}"/>
              </a:ext>
            </a:extLst>
          </p:cNvPr>
          <p:cNvSpPr txBox="1"/>
          <p:nvPr/>
        </p:nvSpPr>
        <p:spPr>
          <a:xfrm>
            <a:off x="3209579" y="1663299"/>
            <a:ext cx="170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flacon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124AAB2F-35AB-77A7-AC28-82C078B0F758}"/>
              </a:ext>
            </a:extLst>
          </p:cNvPr>
          <p:cNvCxnSpPr>
            <a:cxnSpLocks/>
          </p:cNvCxnSpPr>
          <p:nvPr/>
        </p:nvCxnSpPr>
        <p:spPr>
          <a:xfrm>
            <a:off x="4063499" y="726292"/>
            <a:ext cx="0" cy="932199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53" name="Picture 4">
            <a:extLst>
              <a:ext uri="{FF2B5EF4-FFF2-40B4-BE49-F238E27FC236}">
                <a16:creationId xmlns:a16="http://schemas.microsoft.com/office/drawing/2014/main" id="{DC87B59B-E929-D84B-5465-E322252237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23"/>
          <a:stretch>
            <a:fillRect/>
          </a:stretch>
        </p:blipFill>
        <p:spPr bwMode="auto">
          <a:xfrm>
            <a:off x="556728" y="2178485"/>
            <a:ext cx="3523421" cy="33662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Oval 7">
            <a:extLst>
              <a:ext uri="{FF2B5EF4-FFF2-40B4-BE49-F238E27FC236}">
                <a16:creationId xmlns:a16="http://schemas.microsoft.com/office/drawing/2014/main" id="{BC2EB6F9-E81E-3171-FCE5-26B00C769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9913" y="2610315"/>
            <a:ext cx="217032" cy="253170"/>
          </a:xfrm>
          <a:prstGeom prst="ellips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24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7" name="Line 8">
            <a:extLst>
              <a:ext uri="{FF2B5EF4-FFF2-40B4-BE49-F238E27FC236}">
                <a16:creationId xmlns:a16="http://schemas.microsoft.com/office/drawing/2014/main" id="{DB60DCD3-2B3A-FB54-F885-4952ADA7CE65}"/>
              </a:ext>
            </a:extLst>
          </p:cNvPr>
          <p:cNvSpPr>
            <a:spLocks noChangeShapeType="1"/>
          </p:cNvSpPr>
          <p:nvPr/>
        </p:nvSpPr>
        <p:spPr bwMode="auto">
          <a:xfrm rot="5400000" flipV="1">
            <a:off x="3368423" y="2516829"/>
            <a:ext cx="80955" cy="291584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9" name="Text Box 9">
            <a:extLst>
              <a:ext uri="{FF2B5EF4-FFF2-40B4-BE49-F238E27FC236}">
                <a16:creationId xmlns:a16="http://schemas.microsoft.com/office/drawing/2014/main" id="{21FED3BB-875E-A5FA-04FF-81DF09BC20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625" y="2298977"/>
            <a:ext cx="202064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Cocci Gram + en amas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A286771E-A5D4-B8C6-5272-C0D1213E0F03}"/>
              </a:ext>
            </a:extLst>
          </p:cNvPr>
          <p:cNvSpPr txBox="1"/>
          <p:nvPr/>
        </p:nvSpPr>
        <p:spPr>
          <a:xfrm>
            <a:off x="96259" y="5599293"/>
            <a:ext cx="44443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 après coloration de Gram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C7136B16-69BE-C870-A419-60289550CD50}"/>
              </a:ext>
            </a:extLst>
          </p:cNvPr>
          <p:cNvSpPr txBox="1"/>
          <p:nvPr/>
        </p:nvSpPr>
        <p:spPr>
          <a:xfrm>
            <a:off x="4315386" y="2103031"/>
            <a:ext cx="5914554" cy="193899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Confirmation positivité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Délai de positivité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Orientation rapide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Cg+ évocateur de « Staphylocoque » (et non positivité à S. doré ou blanc)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Alerte au clinicien</a:t>
            </a:r>
          </a:p>
        </p:txBody>
      </p:sp>
      <p:pic>
        <p:nvPicPr>
          <p:cNvPr id="65" name="Image 64">
            <a:extLst>
              <a:ext uri="{FF2B5EF4-FFF2-40B4-BE49-F238E27FC236}">
                <a16:creationId xmlns:a16="http://schemas.microsoft.com/office/drawing/2014/main" id="{F99588D7-2956-F3E6-221A-35B3F8AF4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1194" y="3177565"/>
            <a:ext cx="330826" cy="315439"/>
          </a:xfrm>
          <a:prstGeom prst="rect">
            <a:avLst/>
          </a:prstGeom>
        </p:spPr>
      </p:pic>
      <p:sp>
        <p:nvSpPr>
          <p:cNvPr id="66" name="Flèche : angle droit 65">
            <a:extLst>
              <a:ext uri="{FF2B5EF4-FFF2-40B4-BE49-F238E27FC236}">
                <a16:creationId xmlns:a16="http://schemas.microsoft.com/office/drawing/2014/main" id="{1439E5B1-8AA9-7DE1-8FD6-46AE2D5E2B75}"/>
              </a:ext>
            </a:extLst>
          </p:cNvPr>
          <p:cNvSpPr/>
          <p:nvPr/>
        </p:nvSpPr>
        <p:spPr>
          <a:xfrm rot="5400000">
            <a:off x="4273957" y="4109869"/>
            <a:ext cx="655927" cy="550365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79C7C14E-8D01-0DBB-15F7-FD0C9C51F8EF}"/>
              </a:ext>
            </a:extLst>
          </p:cNvPr>
          <p:cNvSpPr txBox="1"/>
          <p:nvPr/>
        </p:nvSpPr>
        <p:spPr>
          <a:xfrm>
            <a:off x="6716801" y="4579157"/>
            <a:ext cx="5424114" cy="224676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Clinique?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Fièvre/porte d’entrée/contexte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KT?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Présent/retiré/Etat inflammatoire/verrou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Nombre de flacons positifs?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Voie de prélèvement?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Différentiel de positivité?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34898BE4-445C-51E1-FE89-310E0C715669}"/>
              </a:ext>
            </a:extLst>
          </p:cNvPr>
          <p:cNvSpPr txBox="1"/>
          <p:nvPr/>
        </p:nvSpPr>
        <p:spPr>
          <a:xfrm>
            <a:off x="6372410" y="4074475"/>
            <a:ext cx="4084061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Dialogue </a:t>
            </a:r>
            <a:r>
              <a:rPr kumimoji="0" lang="fr-FR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clinico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-biologique: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FF91AB-FFE4-4EEF-8495-08F776394B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108" y="4042023"/>
            <a:ext cx="1502302" cy="150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88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6" grpId="0" animBg="1"/>
      <p:bldP spid="67" grpId="0" animBg="1"/>
      <p:bldP spid="6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940840-7977-333E-4DFD-5F7D26A5D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65367D-504A-9B49-0EF1-FD4B8FFF5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99" y="7990"/>
            <a:ext cx="10515600" cy="915035"/>
          </a:xfrm>
        </p:spPr>
        <p:txBody>
          <a:bodyPr/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Interprétation du délai de positivité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21612F-9897-CEC3-7727-B224CC476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384" y="2301407"/>
            <a:ext cx="10515600" cy="2082257"/>
          </a:xfr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>
            <a:normAutofit lnSpcReduction="10000"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S’assurer d’un volume de remplissage équivalent entre flacons</a:t>
            </a:r>
          </a:p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S’assurer d’un transport rapide (risque de réduction du différentiel)</a:t>
            </a:r>
          </a:p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Prise d’antibiotiques?</a:t>
            </a:r>
          </a:p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Erreur d’étiquetage des flacons sur DIV et en périphérie?</a:t>
            </a:r>
          </a:p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Cas particulier de </a:t>
            </a:r>
            <a:r>
              <a:rPr lang="fr-FR" sz="2400" b="1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S. aureus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(et levure)</a:t>
            </a:r>
            <a:r>
              <a:rPr lang="fr-FR" sz="2400" b="1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fr-FR" sz="2400" b="1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peu fiable en particulier pour exclure</a:t>
            </a:r>
            <a:endParaRPr lang="fr-FR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048A008-D72F-6CAE-3C1F-14AE8F3D7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182" y="4589375"/>
            <a:ext cx="4984214" cy="540456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10" name="Accolade fermante 9">
            <a:extLst>
              <a:ext uri="{FF2B5EF4-FFF2-40B4-BE49-F238E27FC236}">
                <a16:creationId xmlns:a16="http://schemas.microsoft.com/office/drawing/2014/main" id="{F659537C-B880-1382-0198-AA155889A9BA}"/>
              </a:ext>
            </a:extLst>
          </p:cNvPr>
          <p:cNvSpPr/>
          <p:nvPr/>
        </p:nvSpPr>
        <p:spPr>
          <a:xfrm>
            <a:off x="5653083" y="4658443"/>
            <a:ext cx="102413" cy="1872324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FCB3B92-E58F-7ED7-2C39-67345B3AB916}"/>
              </a:ext>
            </a:extLst>
          </p:cNvPr>
          <p:cNvSpPr txBox="1"/>
          <p:nvPr/>
        </p:nvSpPr>
        <p:spPr>
          <a:xfrm>
            <a:off x="5978184" y="4932885"/>
            <a:ext cx="3616733" cy="132343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15608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Sp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=77-100%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;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Se=34-42%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VPP=46-100%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;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VPN=17,5-70%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Etudes de 2014, 2018, 2020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64-87 patients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3F0E396-BF13-2F21-7458-664E19AE89E1}"/>
              </a:ext>
            </a:extLst>
          </p:cNvPr>
          <p:cNvSpPr txBox="1"/>
          <p:nvPr/>
        </p:nvSpPr>
        <p:spPr>
          <a:xfrm>
            <a:off x="218771" y="1230741"/>
            <a:ext cx="8992975" cy="83099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156082"/>
            </a:solidFill>
          </a:ln>
        </p:spPr>
        <p:txBody>
          <a:bodyPr wrap="non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Rationnel: charge bactérienne plus élevée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plus précoce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Classiquement, significativité fixée à 2h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A9F3F8C-8787-274A-87B8-62003AEEDB46}"/>
              </a:ext>
            </a:extLst>
          </p:cNvPr>
          <p:cNvSpPr txBox="1"/>
          <p:nvPr/>
        </p:nvSpPr>
        <p:spPr>
          <a:xfrm>
            <a:off x="9331150" y="1384629"/>
            <a:ext cx="2752677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Mais PRUDENCE :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5560440-31E2-B15C-19C9-B4AFD7C04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185" y="5188347"/>
            <a:ext cx="4972210" cy="504194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DB66451-C524-C703-C471-5C66776BF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181" y="5753361"/>
            <a:ext cx="4984214" cy="77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27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10" grpId="0" animBg="1"/>
      <p:bldP spid="11" grpId="0" animBg="1"/>
      <p:bldP spid="1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CD0922-5B1F-62C4-0610-1E4848A45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648FD7A9-F0D5-7E14-C3F3-CAED51E700AF}"/>
              </a:ext>
            </a:extLst>
          </p:cNvPr>
          <p:cNvSpPr/>
          <p:nvPr/>
        </p:nvSpPr>
        <p:spPr>
          <a:xfrm>
            <a:off x="200026" y="38282"/>
            <a:ext cx="11940889" cy="2175679"/>
          </a:xfrm>
          <a:prstGeom prst="rightArrow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8B04007-3F7C-3CD9-7181-CEB988200641}"/>
              </a:ext>
            </a:extLst>
          </p:cNvPr>
          <p:cNvSpPr/>
          <p:nvPr/>
        </p:nvSpPr>
        <p:spPr>
          <a:xfrm>
            <a:off x="200026" y="726292"/>
            <a:ext cx="10853288" cy="932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3BC86DD-965E-7F25-A2BE-2C2D72599019}"/>
              </a:ext>
            </a:extLst>
          </p:cNvPr>
          <p:cNvSpPr txBox="1"/>
          <p:nvPr/>
        </p:nvSpPr>
        <p:spPr>
          <a:xfrm>
            <a:off x="969991" y="1615236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D1A2A94-4830-3994-2600-DBF91057F338}"/>
              </a:ext>
            </a:extLst>
          </p:cNvPr>
          <p:cNvSpPr txBox="1"/>
          <p:nvPr/>
        </p:nvSpPr>
        <p:spPr>
          <a:xfrm>
            <a:off x="10229940" y="1592967"/>
            <a:ext cx="865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J2 et +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B05C9AF-0A5A-2F4F-EA49-0850EDBEC7CC}"/>
              </a:ext>
            </a:extLst>
          </p:cNvPr>
          <p:cNvSpPr txBox="1"/>
          <p:nvPr/>
        </p:nvSpPr>
        <p:spPr>
          <a:xfrm>
            <a:off x="342918" y="790234"/>
            <a:ext cx="166002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E990FD2-B594-2E97-D44D-F18C2E6EAEFC}"/>
              </a:ext>
            </a:extLst>
          </p:cNvPr>
          <p:cNvSpPr txBox="1"/>
          <p:nvPr/>
        </p:nvSpPr>
        <p:spPr>
          <a:xfrm>
            <a:off x="4458922" y="798781"/>
            <a:ext cx="1698991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E04D406-E3A4-38CC-9D8B-039EC0CB5A7B}"/>
              </a:ext>
            </a:extLst>
          </p:cNvPr>
          <p:cNvSpPr txBox="1"/>
          <p:nvPr/>
        </p:nvSpPr>
        <p:spPr>
          <a:xfrm>
            <a:off x="7001571" y="795711"/>
            <a:ext cx="1412886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Sub-culture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B3C4C4B-4CC2-FFB4-1AEF-84030DEA0002}"/>
              </a:ext>
            </a:extLst>
          </p:cNvPr>
          <p:cNvSpPr txBox="1"/>
          <p:nvPr/>
        </p:nvSpPr>
        <p:spPr>
          <a:xfrm>
            <a:off x="9098195" y="792394"/>
            <a:ext cx="184537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B4454B9-E1E9-ABAB-F2F0-EA33DC3E2917}"/>
              </a:ext>
            </a:extLst>
          </p:cNvPr>
          <p:cNvSpPr txBox="1"/>
          <p:nvPr/>
        </p:nvSpPr>
        <p:spPr>
          <a:xfrm>
            <a:off x="2428529" y="794567"/>
            <a:ext cx="1325235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99FB727-64E5-33A2-AC6C-F7C0756174B7}"/>
              </a:ext>
            </a:extLst>
          </p:cNvPr>
          <p:cNvSpPr txBox="1"/>
          <p:nvPr/>
        </p:nvSpPr>
        <p:spPr>
          <a:xfrm>
            <a:off x="121625" y="-32174"/>
            <a:ext cx="3000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BB01BC0-307D-EAED-603C-E544CBBB59EC}"/>
              </a:ext>
            </a:extLst>
          </p:cNvPr>
          <p:cNvSpPr txBox="1"/>
          <p:nvPr/>
        </p:nvSpPr>
        <p:spPr>
          <a:xfrm>
            <a:off x="2508107" y="1207753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10j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879FA4F-061D-C789-1CFA-28BA1DCB5E83}"/>
              </a:ext>
            </a:extLst>
          </p:cNvPr>
          <p:cNvSpPr txBox="1"/>
          <p:nvPr/>
        </p:nvSpPr>
        <p:spPr>
          <a:xfrm>
            <a:off x="4957128" y="119330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&lt;1h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395D5F8-DB6E-3E79-AED9-9A3FE4403C47}"/>
              </a:ext>
            </a:extLst>
          </p:cNvPr>
          <p:cNvSpPr txBox="1"/>
          <p:nvPr/>
        </p:nvSpPr>
        <p:spPr>
          <a:xfrm>
            <a:off x="7087998" y="118013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27CEBE5-F632-EE30-94A6-77B42D3C0C4B}"/>
              </a:ext>
            </a:extLst>
          </p:cNvPr>
          <p:cNvSpPr txBox="1"/>
          <p:nvPr/>
        </p:nvSpPr>
        <p:spPr>
          <a:xfrm>
            <a:off x="9404369" y="1174943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2BDD8C53-9176-7F5C-3FD2-F9B64EC7209C}"/>
              </a:ext>
            </a:extLst>
          </p:cNvPr>
          <p:cNvCxnSpPr>
            <a:cxnSpLocks/>
          </p:cNvCxnSpPr>
          <p:nvPr/>
        </p:nvCxnSpPr>
        <p:spPr>
          <a:xfrm flipH="1">
            <a:off x="2092192" y="726292"/>
            <a:ext cx="9026" cy="9321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E5ADDF0C-F3B0-C996-2839-15C722D81942}"/>
              </a:ext>
            </a:extLst>
          </p:cNvPr>
          <p:cNvCxnSpPr>
            <a:cxnSpLocks/>
          </p:cNvCxnSpPr>
          <p:nvPr/>
        </p:nvCxnSpPr>
        <p:spPr>
          <a:xfrm>
            <a:off x="6553338" y="698627"/>
            <a:ext cx="0" cy="95986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0D5DBF9C-D35E-C059-80FA-25773B3DB49F}"/>
              </a:ext>
            </a:extLst>
          </p:cNvPr>
          <p:cNvCxnSpPr>
            <a:cxnSpLocks/>
          </p:cNvCxnSpPr>
          <p:nvPr/>
        </p:nvCxnSpPr>
        <p:spPr>
          <a:xfrm>
            <a:off x="8855688" y="698192"/>
            <a:ext cx="0" cy="9602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6" name="Ellipse 45">
            <a:extLst>
              <a:ext uri="{FF2B5EF4-FFF2-40B4-BE49-F238E27FC236}">
                <a16:creationId xmlns:a16="http://schemas.microsoft.com/office/drawing/2014/main" id="{E536C900-F384-AFEB-B870-6E295DBD155E}"/>
              </a:ext>
            </a:extLst>
          </p:cNvPr>
          <p:cNvSpPr/>
          <p:nvPr/>
        </p:nvSpPr>
        <p:spPr>
          <a:xfrm>
            <a:off x="2486471" y="121097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1510F9FD-FB5F-E0FD-851D-83149B8DA39F}"/>
              </a:ext>
            </a:extLst>
          </p:cNvPr>
          <p:cNvSpPr/>
          <p:nvPr/>
        </p:nvSpPr>
        <p:spPr>
          <a:xfrm>
            <a:off x="4761194" y="1220090"/>
            <a:ext cx="1020914" cy="335874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E819B8E3-355E-B53C-BC64-D5A4F02117C6}"/>
              </a:ext>
            </a:extLst>
          </p:cNvPr>
          <p:cNvSpPr/>
          <p:nvPr/>
        </p:nvSpPr>
        <p:spPr>
          <a:xfrm>
            <a:off x="6994584" y="1222654"/>
            <a:ext cx="1419857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A3E2F751-82BC-C5AB-DC3D-B9E6E51FEE59}"/>
              </a:ext>
            </a:extLst>
          </p:cNvPr>
          <p:cNvSpPr/>
          <p:nvPr/>
        </p:nvSpPr>
        <p:spPr>
          <a:xfrm>
            <a:off x="9404369" y="119889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74549213-DB84-8A1E-1395-7E0D4AB20733}"/>
              </a:ext>
            </a:extLst>
          </p:cNvPr>
          <p:cNvSpPr txBox="1"/>
          <p:nvPr/>
        </p:nvSpPr>
        <p:spPr>
          <a:xfrm>
            <a:off x="3127537" y="1701247"/>
            <a:ext cx="170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flacon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2433D1D6-7668-FFF3-2BBE-F4A6D307CA98}"/>
              </a:ext>
            </a:extLst>
          </p:cNvPr>
          <p:cNvCxnSpPr>
            <a:cxnSpLocks/>
          </p:cNvCxnSpPr>
          <p:nvPr/>
        </p:nvCxnSpPr>
        <p:spPr>
          <a:xfrm>
            <a:off x="4063499" y="726292"/>
            <a:ext cx="0" cy="932199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E862D6DE-D183-FD8C-5C9A-056ACD1ED730}"/>
              </a:ext>
            </a:extLst>
          </p:cNvPr>
          <p:cNvSpPr txBox="1"/>
          <p:nvPr/>
        </p:nvSpPr>
        <p:spPr>
          <a:xfrm>
            <a:off x="3009234" y="5859164"/>
            <a:ext cx="43189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Spectrométrie de masse par MALDI-TOF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1720B77-D202-D18C-1914-03E82F92682E}"/>
              </a:ext>
            </a:extLst>
          </p:cNvPr>
          <p:cNvSpPr txBox="1"/>
          <p:nvPr/>
        </p:nvSpPr>
        <p:spPr>
          <a:xfrm>
            <a:off x="7850419" y="3436983"/>
            <a:ext cx="4221330" cy="25853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Orientation diagnostique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Espèce pathogène? flore cutanée?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Ex: </a:t>
            </a: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S. aureus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/ </a:t>
            </a: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S. epidermidis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Identification identique sur plusieurs flacons? (si germe de flore cutanée)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Adaptation de l’antibiothérapie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Résistance naturelle?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Flèche : droite 34">
            <a:extLst>
              <a:ext uri="{FF2B5EF4-FFF2-40B4-BE49-F238E27FC236}">
                <a16:creationId xmlns:a16="http://schemas.microsoft.com/office/drawing/2014/main" id="{D735DFE1-043B-4979-9ECF-83976EBA32AB}"/>
              </a:ext>
            </a:extLst>
          </p:cNvPr>
          <p:cNvSpPr/>
          <p:nvPr/>
        </p:nvSpPr>
        <p:spPr>
          <a:xfrm>
            <a:off x="7220446" y="4308166"/>
            <a:ext cx="562372" cy="4930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2" name="Flèche : droite 41">
            <a:extLst>
              <a:ext uri="{FF2B5EF4-FFF2-40B4-BE49-F238E27FC236}">
                <a16:creationId xmlns:a16="http://schemas.microsoft.com/office/drawing/2014/main" id="{07EA1CC7-A7CD-48A0-B9E8-1905EA3EF740}"/>
              </a:ext>
            </a:extLst>
          </p:cNvPr>
          <p:cNvSpPr/>
          <p:nvPr/>
        </p:nvSpPr>
        <p:spPr>
          <a:xfrm>
            <a:off x="2845927" y="4308166"/>
            <a:ext cx="562372" cy="4930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1EC3C0D-47AF-45C4-B1E4-9F3131705DD0}"/>
              </a:ext>
            </a:extLst>
          </p:cNvPr>
          <p:cNvSpPr txBox="1"/>
          <p:nvPr/>
        </p:nvSpPr>
        <p:spPr>
          <a:xfrm>
            <a:off x="3997869" y="2212929"/>
            <a:ext cx="3568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Identification microbienne</a:t>
            </a: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91A4B0DB-9A2E-4E62-8161-3195C1AD8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83856"/>
            <a:ext cx="2838450" cy="28384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FE291F6-1B9A-4094-B019-54C9AE3B96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887" y="3074831"/>
            <a:ext cx="4526256" cy="275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28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 animBg="1"/>
      <p:bldP spid="35" grpId="0" animBg="1"/>
      <p:bldP spid="42" grpId="0" animBg="1"/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CD0922-5B1F-62C4-0610-1E4848A45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B4648F1-1D43-4FC9-AD49-441689310504}"/>
              </a:ext>
            </a:extLst>
          </p:cNvPr>
          <p:cNvSpPr/>
          <p:nvPr/>
        </p:nvSpPr>
        <p:spPr>
          <a:xfrm>
            <a:off x="3834958" y="2943716"/>
            <a:ext cx="4522083" cy="210061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648FD7A9-F0D5-7E14-C3F3-CAED51E700AF}"/>
              </a:ext>
            </a:extLst>
          </p:cNvPr>
          <p:cNvSpPr/>
          <p:nvPr/>
        </p:nvSpPr>
        <p:spPr>
          <a:xfrm>
            <a:off x="200026" y="38282"/>
            <a:ext cx="11940889" cy="2175679"/>
          </a:xfrm>
          <a:prstGeom prst="rightArrow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8B04007-3F7C-3CD9-7181-CEB988200641}"/>
              </a:ext>
            </a:extLst>
          </p:cNvPr>
          <p:cNvSpPr/>
          <p:nvPr/>
        </p:nvSpPr>
        <p:spPr>
          <a:xfrm>
            <a:off x="200026" y="726292"/>
            <a:ext cx="10853288" cy="932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3BC86DD-965E-7F25-A2BE-2C2D72599019}"/>
              </a:ext>
            </a:extLst>
          </p:cNvPr>
          <p:cNvSpPr txBox="1"/>
          <p:nvPr/>
        </p:nvSpPr>
        <p:spPr>
          <a:xfrm>
            <a:off x="969991" y="1615236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D1A2A94-4830-3994-2600-DBF91057F338}"/>
              </a:ext>
            </a:extLst>
          </p:cNvPr>
          <p:cNvSpPr txBox="1"/>
          <p:nvPr/>
        </p:nvSpPr>
        <p:spPr>
          <a:xfrm>
            <a:off x="10229940" y="1592967"/>
            <a:ext cx="865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J2 et +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B05C9AF-0A5A-2F4F-EA49-0850EDBEC7CC}"/>
              </a:ext>
            </a:extLst>
          </p:cNvPr>
          <p:cNvSpPr txBox="1"/>
          <p:nvPr/>
        </p:nvSpPr>
        <p:spPr>
          <a:xfrm>
            <a:off x="342918" y="790234"/>
            <a:ext cx="166002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E990FD2-B594-2E97-D44D-F18C2E6EAEFC}"/>
              </a:ext>
            </a:extLst>
          </p:cNvPr>
          <p:cNvSpPr txBox="1"/>
          <p:nvPr/>
        </p:nvSpPr>
        <p:spPr>
          <a:xfrm>
            <a:off x="4458922" y="798781"/>
            <a:ext cx="1698991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E04D406-E3A4-38CC-9D8B-039EC0CB5A7B}"/>
              </a:ext>
            </a:extLst>
          </p:cNvPr>
          <p:cNvSpPr txBox="1"/>
          <p:nvPr/>
        </p:nvSpPr>
        <p:spPr>
          <a:xfrm>
            <a:off x="7001571" y="795711"/>
            <a:ext cx="1412886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Sub-culture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B3C4C4B-4CC2-FFB4-1AEF-84030DEA0002}"/>
              </a:ext>
            </a:extLst>
          </p:cNvPr>
          <p:cNvSpPr txBox="1"/>
          <p:nvPr/>
        </p:nvSpPr>
        <p:spPr>
          <a:xfrm>
            <a:off x="9098195" y="792394"/>
            <a:ext cx="184537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B4454B9-E1E9-ABAB-F2F0-EA33DC3E2917}"/>
              </a:ext>
            </a:extLst>
          </p:cNvPr>
          <p:cNvSpPr txBox="1"/>
          <p:nvPr/>
        </p:nvSpPr>
        <p:spPr>
          <a:xfrm>
            <a:off x="2428529" y="794567"/>
            <a:ext cx="1325235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99FB727-64E5-33A2-AC6C-F7C0756174B7}"/>
              </a:ext>
            </a:extLst>
          </p:cNvPr>
          <p:cNvSpPr txBox="1"/>
          <p:nvPr/>
        </p:nvSpPr>
        <p:spPr>
          <a:xfrm>
            <a:off x="121625" y="-32174"/>
            <a:ext cx="3000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BB01BC0-307D-EAED-603C-E544CBBB59EC}"/>
              </a:ext>
            </a:extLst>
          </p:cNvPr>
          <p:cNvSpPr txBox="1"/>
          <p:nvPr/>
        </p:nvSpPr>
        <p:spPr>
          <a:xfrm>
            <a:off x="2508107" y="1207753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10j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879FA4F-061D-C789-1CFA-28BA1DCB5E83}"/>
              </a:ext>
            </a:extLst>
          </p:cNvPr>
          <p:cNvSpPr txBox="1"/>
          <p:nvPr/>
        </p:nvSpPr>
        <p:spPr>
          <a:xfrm>
            <a:off x="4957128" y="119330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&lt;1h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395D5F8-DB6E-3E79-AED9-9A3FE4403C47}"/>
              </a:ext>
            </a:extLst>
          </p:cNvPr>
          <p:cNvSpPr txBox="1"/>
          <p:nvPr/>
        </p:nvSpPr>
        <p:spPr>
          <a:xfrm>
            <a:off x="7087998" y="118013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27CEBE5-F632-EE30-94A6-77B42D3C0C4B}"/>
              </a:ext>
            </a:extLst>
          </p:cNvPr>
          <p:cNvSpPr txBox="1"/>
          <p:nvPr/>
        </p:nvSpPr>
        <p:spPr>
          <a:xfrm>
            <a:off x="9404369" y="1174943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2BDD8C53-9176-7F5C-3FD2-F9B64EC7209C}"/>
              </a:ext>
            </a:extLst>
          </p:cNvPr>
          <p:cNvCxnSpPr>
            <a:cxnSpLocks/>
          </p:cNvCxnSpPr>
          <p:nvPr/>
        </p:nvCxnSpPr>
        <p:spPr>
          <a:xfrm flipH="1">
            <a:off x="2092192" y="726292"/>
            <a:ext cx="9026" cy="9321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E5ADDF0C-F3B0-C996-2839-15C722D81942}"/>
              </a:ext>
            </a:extLst>
          </p:cNvPr>
          <p:cNvCxnSpPr>
            <a:cxnSpLocks/>
          </p:cNvCxnSpPr>
          <p:nvPr/>
        </p:nvCxnSpPr>
        <p:spPr>
          <a:xfrm>
            <a:off x="6553338" y="698627"/>
            <a:ext cx="0" cy="95986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0D5DBF9C-D35E-C059-80FA-25773B3DB49F}"/>
              </a:ext>
            </a:extLst>
          </p:cNvPr>
          <p:cNvCxnSpPr>
            <a:cxnSpLocks/>
          </p:cNvCxnSpPr>
          <p:nvPr/>
        </p:nvCxnSpPr>
        <p:spPr>
          <a:xfrm>
            <a:off x="8855688" y="698192"/>
            <a:ext cx="0" cy="9602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6" name="Ellipse 45">
            <a:extLst>
              <a:ext uri="{FF2B5EF4-FFF2-40B4-BE49-F238E27FC236}">
                <a16:creationId xmlns:a16="http://schemas.microsoft.com/office/drawing/2014/main" id="{E536C900-F384-AFEB-B870-6E295DBD155E}"/>
              </a:ext>
            </a:extLst>
          </p:cNvPr>
          <p:cNvSpPr/>
          <p:nvPr/>
        </p:nvSpPr>
        <p:spPr>
          <a:xfrm>
            <a:off x="2486471" y="121097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1510F9FD-FB5F-E0FD-851D-83149B8DA39F}"/>
              </a:ext>
            </a:extLst>
          </p:cNvPr>
          <p:cNvSpPr/>
          <p:nvPr/>
        </p:nvSpPr>
        <p:spPr>
          <a:xfrm>
            <a:off x="4761194" y="1220090"/>
            <a:ext cx="1020914" cy="335874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E819B8E3-355E-B53C-BC64-D5A4F02117C6}"/>
              </a:ext>
            </a:extLst>
          </p:cNvPr>
          <p:cNvSpPr/>
          <p:nvPr/>
        </p:nvSpPr>
        <p:spPr>
          <a:xfrm>
            <a:off x="6994584" y="1222654"/>
            <a:ext cx="1419857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A3E2F751-82BC-C5AB-DC3D-B9E6E51FEE59}"/>
              </a:ext>
            </a:extLst>
          </p:cNvPr>
          <p:cNvSpPr/>
          <p:nvPr/>
        </p:nvSpPr>
        <p:spPr>
          <a:xfrm>
            <a:off x="9404369" y="119889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74549213-DB84-8A1E-1395-7E0D4AB20733}"/>
              </a:ext>
            </a:extLst>
          </p:cNvPr>
          <p:cNvSpPr txBox="1"/>
          <p:nvPr/>
        </p:nvSpPr>
        <p:spPr>
          <a:xfrm>
            <a:off x="3127537" y="1701247"/>
            <a:ext cx="170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flacon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2433D1D6-7668-FFF3-2BBE-F4A6D307CA98}"/>
              </a:ext>
            </a:extLst>
          </p:cNvPr>
          <p:cNvCxnSpPr>
            <a:cxnSpLocks/>
          </p:cNvCxnSpPr>
          <p:nvPr/>
        </p:nvCxnSpPr>
        <p:spPr>
          <a:xfrm>
            <a:off x="4063499" y="726292"/>
            <a:ext cx="0" cy="974955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08C97B67-E191-CDAC-40D1-5EE5E05C333A}"/>
              </a:ext>
            </a:extLst>
          </p:cNvPr>
          <p:cNvSpPr txBox="1"/>
          <p:nvPr/>
        </p:nvSpPr>
        <p:spPr>
          <a:xfrm>
            <a:off x="4182339" y="5433408"/>
            <a:ext cx="395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Détection de la PLP2a chez S. aureus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1720B77-D202-D18C-1914-03E82F92682E}"/>
              </a:ext>
            </a:extLst>
          </p:cNvPr>
          <p:cNvSpPr txBox="1"/>
          <p:nvPr/>
        </p:nvSpPr>
        <p:spPr>
          <a:xfrm>
            <a:off x="9236758" y="3596462"/>
            <a:ext cx="231637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Adaptation de l’antibiothérapie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F3105FE-0F21-4409-BB78-274FAFEE8685}"/>
              </a:ext>
            </a:extLst>
          </p:cNvPr>
          <p:cNvSpPr txBox="1"/>
          <p:nvPr/>
        </p:nvSpPr>
        <p:spPr>
          <a:xfrm>
            <a:off x="4442272" y="2253636"/>
            <a:ext cx="3262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 rapides sur cultures</a:t>
            </a:r>
          </a:p>
        </p:txBody>
      </p:sp>
      <p:sp>
        <p:nvSpPr>
          <p:cNvPr id="33" name="Flèche : droite 32">
            <a:extLst>
              <a:ext uri="{FF2B5EF4-FFF2-40B4-BE49-F238E27FC236}">
                <a16:creationId xmlns:a16="http://schemas.microsoft.com/office/drawing/2014/main" id="{52530EA9-FF58-47C2-9870-97F33ECDA92C}"/>
              </a:ext>
            </a:extLst>
          </p:cNvPr>
          <p:cNvSpPr/>
          <p:nvPr/>
        </p:nvSpPr>
        <p:spPr>
          <a:xfrm>
            <a:off x="3156955" y="3747491"/>
            <a:ext cx="562372" cy="4930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Flèche : droite 34">
            <a:extLst>
              <a:ext uri="{FF2B5EF4-FFF2-40B4-BE49-F238E27FC236}">
                <a16:creationId xmlns:a16="http://schemas.microsoft.com/office/drawing/2014/main" id="{558D689E-0091-4C74-AE3C-C03C646DFE43}"/>
              </a:ext>
            </a:extLst>
          </p:cNvPr>
          <p:cNvSpPr/>
          <p:nvPr/>
        </p:nvSpPr>
        <p:spPr>
          <a:xfrm>
            <a:off x="8515713" y="3765430"/>
            <a:ext cx="562372" cy="4930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082BDCE-4BFB-4042-B1DB-27C6B3F0DD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74" y="2638853"/>
            <a:ext cx="2838450" cy="28384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2EB7A6-A5F1-455B-B93F-6A729D6EFD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02" y="4646360"/>
            <a:ext cx="3770419" cy="12527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C8123E6-279A-4C8C-A2C4-8E455A4D74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076" y="3011977"/>
            <a:ext cx="4506965" cy="19640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236AE7D-B2FB-8B42-BFD0-655E49F5A0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146" y="5997609"/>
            <a:ext cx="685427" cy="57435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491E9B0-7BC5-A8C1-72A4-CC02122CD4B4}"/>
              </a:ext>
            </a:extLst>
          </p:cNvPr>
          <p:cNvSpPr txBox="1"/>
          <p:nvPr/>
        </p:nvSpPr>
        <p:spPr>
          <a:xfrm>
            <a:off x="3864977" y="6084733"/>
            <a:ext cx="4585871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Non validé chez le Staphylocoque blanc</a:t>
            </a:r>
          </a:p>
        </p:txBody>
      </p:sp>
    </p:spTree>
    <p:extLst>
      <p:ext uri="{BB962C8B-B14F-4D97-AF65-F5344CB8AC3E}">
        <p14:creationId xmlns:p14="http://schemas.microsoft.com/office/powerpoint/2010/main" val="268116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5" grpId="0"/>
      <p:bldP spid="18" grpId="0" animBg="1"/>
      <p:bldP spid="2" grpId="0"/>
      <p:bldP spid="33" grpId="0" animBg="1"/>
      <p:bldP spid="35" grpId="0" animBg="1"/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CD0922-5B1F-62C4-0610-1E4848A45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648FD7A9-F0D5-7E14-C3F3-CAED51E700AF}"/>
              </a:ext>
            </a:extLst>
          </p:cNvPr>
          <p:cNvSpPr/>
          <p:nvPr/>
        </p:nvSpPr>
        <p:spPr>
          <a:xfrm>
            <a:off x="200026" y="38282"/>
            <a:ext cx="11940889" cy="2175679"/>
          </a:xfrm>
          <a:prstGeom prst="rightArrow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8B04007-3F7C-3CD9-7181-CEB988200641}"/>
              </a:ext>
            </a:extLst>
          </p:cNvPr>
          <p:cNvSpPr/>
          <p:nvPr/>
        </p:nvSpPr>
        <p:spPr>
          <a:xfrm>
            <a:off x="200026" y="726292"/>
            <a:ext cx="10853288" cy="932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3BC86DD-965E-7F25-A2BE-2C2D72599019}"/>
              </a:ext>
            </a:extLst>
          </p:cNvPr>
          <p:cNvSpPr txBox="1"/>
          <p:nvPr/>
        </p:nvSpPr>
        <p:spPr>
          <a:xfrm>
            <a:off x="969991" y="1615236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D1A2A94-4830-3994-2600-DBF91057F338}"/>
              </a:ext>
            </a:extLst>
          </p:cNvPr>
          <p:cNvSpPr txBox="1"/>
          <p:nvPr/>
        </p:nvSpPr>
        <p:spPr>
          <a:xfrm>
            <a:off x="10229940" y="1592967"/>
            <a:ext cx="865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J2 et +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B05C9AF-0A5A-2F4F-EA49-0850EDBEC7CC}"/>
              </a:ext>
            </a:extLst>
          </p:cNvPr>
          <p:cNvSpPr txBox="1"/>
          <p:nvPr/>
        </p:nvSpPr>
        <p:spPr>
          <a:xfrm>
            <a:off x="342918" y="790234"/>
            <a:ext cx="166002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E990FD2-B594-2E97-D44D-F18C2E6EAEFC}"/>
              </a:ext>
            </a:extLst>
          </p:cNvPr>
          <p:cNvSpPr txBox="1"/>
          <p:nvPr/>
        </p:nvSpPr>
        <p:spPr>
          <a:xfrm>
            <a:off x="4458922" y="798781"/>
            <a:ext cx="1698991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E04D406-E3A4-38CC-9D8B-039EC0CB5A7B}"/>
              </a:ext>
            </a:extLst>
          </p:cNvPr>
          <p:cNvSpPr txBox="1"/>
          <p:nvPr/>
        </p:nvSpPr>
        <p:spPr>
          <a:xfrm>
            <a:off x="7001571" y="795711"/>
            <a:ext cx="1412886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Sub-culture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B3C4C4B-4CC2-FFB4-1AEF-84030DEA0002}"/>
              </a:ext>
            </a:extLst>
          </p:cNvPr>
          <p:cNvSpPr txBox="1"/>
          <p:nvPr/>
        </p:nvSpPr>
        <p:spPr>
          <a:xfrm>
            <a:off x="9098195" y="792394"/>
            <a:ext cx="1845377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B4454B9-E1E9-ABAB-F2F0-EA33DC3E2917}"/>
              </a:ext>
            </a:extLst>
          </p:cNvPr>
          <p:cNvSpPr txBox="1"/>
          <p:nvPr/>
        </p:nvSpPr>
        <p:spPr>
          <a:xfrm>
            <a:off x="2428529" y="794567"/>
            <a:ext cx="1325235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99FB727-64E5-33A2-AC6C-F7C0756174B7}"/>
              </a:ext>
            </a:extLst>
          </p:cNvPr>
          <p:cNvSpPr txBox="1"/>
          <p:nvPr/>
        </p:nvSpPr>
        <p:spPr>
          <a:xfrm>
            <a:off x="121625" y="-32174"/>
            <a:ext cx="3000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BB01BC0-307D-EAED-603C-E544CBBB59EC}"/>
              </a:ext>
            </a:extLst>
          </p:cNvPr>
          <p:cNvSpPr txBox="1"/>
          <p:nvPr/>
        </p:nvSpPr>
        <p:spPr>
          <a:xfrm>
            <a:off x="2508107" y="1207753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Qq h à 10j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879FA4F-061D-C789-1CFA-28BA1DCB5E83}"/>
              </a:ext>
            </a:extLst>
          </p:cNvPr>
          <p:cNvSpPr txBox="1"/>
          <p:nvPr/>
        </p:nvSpPr>
        <p:spPr>
          <a:xfrm>
            <a:off x="4957128" y="119330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&lt;1h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395D5F8-DB6E-3E79-AED9-9A3FE4403C47}"/>
              </a:ext>
            </a:extLst>
          </p:cNvPr>
          <p:cNvSpPr txBox="1"/>
          <p:nvPr/>
        </p:nvSpPr>
        <p:spPr>
          <a:xfrm>
            <a:off x="7087998" y="118013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27CEBE5-F632-EE30-94A6-77B42D3C0C4B}"/>
              </a:ext>
            </a:extLst>
          </p:cNvPr>
          <p:cNvSpPr txBox="1"/>
          <p:nvPr/>
        </p:nvSpPr>
        <p:spPr>
          <a:xfrm>
            <a:off x="9404369" y="1174943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2BDD8C53-9176-7F5C-3FD2-F9B64EC7209C}"/>
              </a:ext>
            </a:extLst>
          </p:cNvPr>
          <p:cNvCxnSpPr>
            <a:cxnSpLocks/>
          </p:cNvCxnSpPr>
          <p:nvPr/>
        </p:nvCxnSpPr>
        <p:spPr>
          <a:xfrm flipH="1">
            <a:off x="2092192" y="726292"/>
            <a:ext cx="9026" cy="9321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E5ADDF0C-F3B0-C996-2839-15C722D81942}"/>
              </a:ext>
            </a:extLst>
          </p:cNvPr>
          <p:cNvCxnSpPr>
            <a:cxnSpLocks/>
          </p:cNvCxnSpPr>
          <p:nvPr/>
        </p:nvCxnSpPr>
        <p:spPr>
          <a:xfrm>
            <a:off x="6553338" y="698627"/>
            <a:ext cx="0" cy="95986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0D5DBF9C-D35E-C059-80FA-25773B3DB49F}"/>
              </a:ext>
            </a:extLst>
          </p:cNvPr>
          <p:cNvCxnSpPr>
            <a:cxnSpLocks/>
          </p:cNvCxnSpPr>
          <p:nvPr/>
        </p:nvCxnSpPr>
        <p:spPr>
          <a:xfrm>
            <a:off x="8855688" y="698192"/>
            <a:ext cx="0" cy="9602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6" name="Ellipse 45">
            <a:extLst>
              <a:ext uri="{FF2B5EF4-FFF2-40B4-BE49-F238E27FC236}">
                <a16:creationId xmlns:a16="http://schemas.microsoft.com/office/drawing/2014/main" id="{E536C900-F384-AFEB-B870-6E295DBD155E}"/>
              </a:ext>
            </a:extLst>
          </p:cNvPr>
          <p:cNvSpPr/>
          <p:nvPr/>
        </p:nvSpPr>
        <p:spPr>
          <a:xfrm>
            <a:off x="2486471" y="121097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1510F9FD-FB5F-E0FD-851D-83149B8DA39F}"/>
              </a:ext>
            </a:extLst>
          </p:cNvPr>
          <p:cNvSpPr/>
          <p:nvPr/>
        </p:nvSpPr>
        <p:spPr>
          <a:xfrm>
            <a:off x="4761194" y="1220090"/>
            <a:ext cx="1020914" cy="335874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E819B8E3-355E-B53C-BC64-D5A4F02117C6}"/>
              </a:ext>
            </a:extLst>
          </p:cNvPr>
          <p:cNvSpPr/>
          <p:nvPr/>
        </p:nvSpPr>
        <p:spPr>
          <a:xfrm>
            <a:off x="6994584" y="1222654"/>
            <a:ext cx="1419857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A3E2F751-82BC-C5AB-DC3D-B9E6E51FEE59}"/>
              </a:ext>
            </a:extLst>
          </p:cNvPr>
          <p:cNvSpPr/>
          <p:nvPr/>
        </p:nvSpPr>
        <p:spPr>
          <a:xfrm>
            <a:off x="9404369" y="119889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74549213-DB84-8A1E-1395-7E0D4AB20733}"/>
              </a:ext>
            </a:extLst>
          </p:cNvPr>
          <p:cNvSpPr txBox="1"/>
          <p:nvPr/>
        </p:nvSpPr>
        <p:spPr>
          <a:xfrm>
            <a:off x="3200336" y="1701719"/>
            <a:ext cx="170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flacon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2433D1D6-7668-FFF3-2BBE-F4A6D307CA98}"/>
              </a:ext>
            </a:extLst>
          </p:cNvPr>
          <p:cNvCxnSpPr>
            <a:cxnSpLocks/>
          </p:cNvCxnSpPr>
          <p:nvPr/>
        </p:nvCxnSpPr>
        <p:spPr>
          <a:xfrm>
            <a:off x="4063499" y="726292"/>
            <a:ext cx="0" cy="974955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4F8C5D33-EDB8-4793-B36A-C3AC01FCD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128" y="2181379"/>
            <a:ext cx="1710259" cy="4035718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C2775F4-7FB8-4C0D-BB70-0555067F0606}"/>
              </a:ext>
            </a:extLst>
          </p:cNvPr>
          <p:cNvSpPr txBox="1"/>
          <p:nvPr/>
        </p:nvSpPr>
        <p:spPr>
          <a:xfrm>
            <a:off x="7945920" y="3768646"/>
            <a:ext cx="4194995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Adaptation de l’antibiothérapie</a:t>
            </a: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7814F5CF-9C95-42D7-A8D2-0194C6FFBEF5}"/>
              </a:ext>
            </a:extLst>
          </p:cNvPr>
          <p:cNvSpPr/>
          <p:nvPr/>
        </p:nvSpPr>
        <p:spPr>
          <a:xfrm>
            <a:off x="4735265" y="3769470"/>
            <a:ext cx="708211" cy="4930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5" name="Flèche : droite 34">
            <a:extLst>
              <a:ext uri="{FF2B5EF4-FFF2-40B4-BE49-F238E27FC236}">
                <a16:creationId xmlns:a16="http://schemas.microsoft.com/office/drawing/2014/main" id="{65D679D5-090C-436E-8BB2-64D4E2CAB67A}"/>
              </a:ext>
            </a:extLst>
          </p:cNvPr>
          <p:cNvSpPr/>
          <p:nvPr/>
        </p:nvSpPr>
        <p:spPr>
          <a:xfrm>
            <a:off x="7194528" y="3752948"/>
            <a:ext cx="708211" cy="4930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5232569-A864-4455-8B94-7407CE1991D3}"/>
              </a:ext>
            </a:extLst>
          </p:cNvPr>
          <p:cNvSpPr txBox="1"/>
          <p:nvPr/>
        </p:nvSpPr>
        <p:spPr>
          <a:xfrm>
            <a:off x="0" y="6032099"/>
            <a:ext cx="5787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 par diffusion en milieu gélosé (photo)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 sur système automatisé comme Vitek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3C94811-7281-4016-B840-9951FE4122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98" y="2015346"/>
            <a:ext cx="4134469" cy="413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9059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CD0922-5B1F-62C4-0610-1E4848A45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648FD7A9-F0D5-7E14-C3F3-CAED51E700AF}"/>
              </a:ext>
            </a:extLst>
          </p:cNvPr>
          <p:cNvSpPr/>
          <p:nvPr/>
        </p:nvSpPr>
        <p:spPr>
          <a:xfrm>
            <a:off x="200026" y="38282"/>
            <a:ext cx="11940889" cy="2175679"/>
          </a:xfrm>
          <a:prstGeom prst="rightArrow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8B04007-3F7C-3CD9-7181-CEB988200641}"/>
              </a:ext>
            </a:extLst>
          </p:cNvPr>
          <p:cNvSpPr/>
          <p:nvPr/>
        </p:nvSpPr>
        <p:spPr>
          <a:xfrm>
            <a:off x="200026" y="726292"/>
            <a:ext cx="10853288" cy="932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3BC86DD-965E-7F25-A2BE-2C2D72599019}"/>
              </a:ext>
            </a:extLst>
          </p:cNvPr>
          <p:cNvSpPr txBox="1"/>
          <p:nvPr/>
        </p:nvSpPr>
        <p:spPr>
          <a:xfrm>
            <a:off x="969991" y="1615236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D1A2A94-4830-3994-2600-DBF91057F338}"/>
              </a:ext>
            </a:extLst>
          </p:cNvPr>
          <p:cNvSpPr txBox="1"/>
          <p:nvPr/>
        </p:nvSpPr>
        <p:spPr>
          <a:xfrm>
            <a:off x="10229940" y="1592967"/>
            <a:ext cx="865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J2 et +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B05C9AF-0A5A-2F4F-EA49-0850EDBEC7CC}"/>
              </a:ext>
            </a:extLst>
          </p:cNvPr>
          <p:cNvSpPr txBox="1"/>
          <p:nvPr/>
        </p:nvSpPr>
        <p:spPr>
          <a:xfrm>
            <a:off x="342918" y="790234"/>
            <a:ext cx="166002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E990FD2-B594-2E97-D44D-F18C2E6EAEFC}"/>
              </a:ext>
            </a:extLst>
          </p:cNvPr>
          <p:cNvSpPr txBox="1"/>
          <p:nvPr/>
        </p:nvSpPr>
        <p:spPr>
          <a:xfrm>
            <a:off x="4458922" y="798781"/>
            <a:ext cx="1698991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E04D406-E3A4-38CC-9D8B-039EC0CB5A7B}"/>
              </a:ext>
            </a:extLst>
          </p:cNvPr>
          <p:cNvSpPr txBox="1"/>
          <p:nvPr/>
        </p:nvSpPr>
        <p:spPr>
          <a:xfrm>
            <a:off x="7001571" y="795711"/>
            <a:ext cx="1412886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Sub-culture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B3C4C4B-4CC2-FFB4-1AEF-84030DEA0002}"/>
              </a:ext>
            </a:extLst>
          </p:cNvPr>
          <p:cNvSpPr txBox="1"/>
          <p:nvPr/>
        </p:nvSpPr>
        <p:spPr>
          <a:xfrm>
            <a:off x="9098195" y="792394"/>
            <a:ext cx="1845377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B4454B9-E1E9-ABAB-F2F0-EA33DC3E2917}"/>
              </a:ext>
            </a:extLst>
          </p:cNvPr>
          <p:cNvSpPr txBox="1"/>
          <p:nvPr/>
        </p:nvSpPr>
        <p:spPr>
          <a:xfrm>
            <a:off x="2428529" y="794567"/>
            <a:ext cx="1325235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99FB727-64E5-33A2-AC6C-F7C0756174B7}"/>
              </a:ext>
            </a:extLst>
          </p:cNvPr>
          <p:cNvSpPr txBox="1"/>
          <p:nvPr/>
        </p:nvSpPr>
        <p:spPr>
          <a:xfrm>
            <a:off x="121625" y="-32174"/>
            <a:ext cx="3000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BB01BC0-307D-EAED-603C-E544CBBB59EC}"/>
              </a:ext>
            </a:extLst>
          </p:cNvPr>
          <p:cNvSpPr txBox="1"/>
          <p:nvPr/>
        </p:nvSpPr>
        <p:spPr>
          <a:xfrm>
            <a:off x="2508107" y="1207753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10j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879FA4F-061D-C789-1CFA-28BA1DCB5E83}"/>
              </a:ext>
            </a:extLst>
          </p:cNvPr>
          <p:cNvSpPr txBox="1"/>
          <p:nvPr/>
        </p:nvSpPr>
        <p:spPr>
          <a:xfrm>
            <a:off x="4957128" y="119330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&lt;1h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395D5F8-DB6E-3E79-AED9-9A3FE4403C47}"/>
              </a:ext>
            </a:extLst>
          </p:cNvPr>
          <p:cNvSpPr txBox="1"/>
          <p:nvPr/>
        </p:nvSpPr>
        <p:spPr>
          <a:xfrm>
            <a:off x="7087998" y="118013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27CEBE5-F632-EE30-94A6-77B42D3C0C4B}"/>
              </a:ext>
            </a:extLst>
          </p:cNvPr>
          <p:cNvSpPr txBox="1"/>
          <p:nvPr/>
        </p:nvSpPr>
        <p:spPr>
          <a:xfrm>
            <a:off x="9404369" y="1174943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2BDD8C53-9176-7F5C-3FD2-F9B64EC7209C}"/>
              </a:ext>
            </a:extLst>
          </p:cNvPr>
          <p:cNvCxnSpPr>
            <a:cxnSpLocks/>
          </p:cNvCxnSpPr>
          <p:nvPr/>
        </p:nvCxnSpPr>
        <p:spPr>
          <a:xfrm flipH="1">
            <a:off x="2092192" y="726292"/>
            <a:ext cx="9026" cy="9321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E5ADDF0C-F3B0-C996-2839-15C722D81942}"/>
              </a:ext>
            </a:extLst>
          </p:cNvPr>
          <p:cNvCxnSpPr>
            <a:cxnSpLocks/>
          </p:cNvCxnSpPr>
          <p:nvPr/>
        </p:nvCxnSpPr>
        <p:spPr>
          <a:xfrm>
            <a:off x="6553338" y="698627"/>
            <a:ext cx="0" cy="95986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0D5DBF9C-D35E-C059-80FA-25773B3DB49F}"/>
              </a:ext>
            </a:extLst>
          </p:cNvPr>
          <p:cNvCxnSpPr>
            <a:cxnSpLocks/>
          </p:cNvCxnSpPr>
          <p:nvPr/>
        </p:nvCxnSpPr>
        <p:spPr>
          <a:xfrm>
            <a:off x="8855688" y="698192"/>
            <a:ext cx="0" cy="9602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6" name="Ellipse 45">
            <a:extLst>
              <a:ext uri="{FF2B5EF4-FFF2-40B4-BE49-F238E27FC236}">
                <a16:creationId xmlns:a16="http://schemas.microsoft.com/office/drawing/2014/main" id="{E536C900-F384-AFEB-B870-6E295DBD155E}"/>
              </a:ext>
            </a:extLst>
          </p:cNvPr>
          <p:cNvSpPr/>
          <p:nvPr/>
        </p:nvSpPr>
        <p:spPr>
          <a:xfrm>
            <a:off x="2486471" y="121097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1510F9FD-FB5F-E0FD-851D-83149B8DA39F}"/>
              </a:ext>
            </a:extLst>
          </p:cNvPr>
          <p:cNvSpPr/>
          <p:nvPr/>
        </p:nvSpPr>
        <p:spPr>
          <a:xfrm>
            <a:off x="4761194" y="1220090"/>
            <a:ext cx="1020914" cy="335874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E819B8E3-355E-B53C-BC64-D5A4F02117C6}"/>
              </a:ext>
            </a:extLst>
          </p:cNvPr>
          <p:cNvSpPr/>
          <p:nvPr/>
        </p:nvSpPr>
        <p:spPr>
          <a:xfrm>
            <a:off x="6994584" y="1222654"/>
            <a:ext cx="1419857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A3E2F751-82BC-C5AB-DC3D-B9E6E51FEE59}"/>
              </a:ext>
            </a:extLst>
          </p:cNvPr>
          <p:cNvSpPr/>
          <p:nvPr/>
        </p:nvSpPr>
        <p:spPr>
          <a:xfrm>
            <a:off x="9404369" y="119889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74549213-DB84-8A1E-1395-7E0D4AB20733}"/>
              </a:ext>
            </a:extLst>
          </p:cNvPr>
          <p:cNvSpPr txBox="1"/>
          <p:nvPr/>
        </p:nvSpPr>
        <p:spPr>
          <a:xfrm>
            <a:off x="3209577" y="1692718"/>
            <a:ext cx="170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flacon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2433D1D6-7668-FFF3-2BBE-F4A6D307CA98}"/>
              </a:ext>
            </a:extLst>
          </p:cNvPr>
          <p:cNvCxnSpPr>
            <a:cxnSpLocks/>
          </p:cNvCxnSpPr>
          <p:nvPr/>
        </p:nvCxnSpPr>
        <p:spPr>
          <a:xfrm>
            <a:off x="4063499" y="726292"/>
            <a:ext cx="0" cy="974955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1" name="Image 30">
            <a:extLst>
              <a:ext uri="{FF2B5EF4-FFF2-40B4-BE49-F238E27FC236}">
                <a16:creationId xmlns:a16="http://schemas.microsoft.com/office/drawing/2014/main" id="{E663B45B-401D-4E74-923F-DD2635EC6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4441" y="1948223"/>
            <a:ext cx="2571519" cy="2554125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3E12B6E-F54F-4C12-891A-5B57F3B8C017}"/>
              </a:ext>
            </a:extLst>
          </p:cNvPr>
          <p:cNvSpPr txBox="1"/>
          <p:nvPr/>
        </p:nvSpPr>
        <p:spPr>
          <a:xfrm>
            <a:off x="8881588" y="6481164"/>
            <a:ext cx="19366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CMI en </a:t>
            </a:r>
            <a:r>
              <a:rPr kumimoji="0" lang="fr-FR" sz="1600" b="0" i="1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microdilution</a:t>
            </a:r>
            <a:endParaRPr kumimoji="0" lang="fr-FR" sz="1600" b="0" i="1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E319912-9E5C-4CCA-AD7E-3231E308CDF1}"/>
              </a:ext>
            </a:extLst>
          </p:cNvPr>
          <p:cNvSpPr txBox="1"/>
          <p:nvPr/>
        </p:nvSpPr>
        <p:spPr>
          <a:xfrm>
            <a:off x="7763558" y="4436213"/>
            <a:ext cx="41726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CMI par diffusion en milieu gélosé (bandelettes)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CF58EA68-43D3-40F3-822E-F92EFB195607}"/>
              </a:ext>
            </a:extLst>
          </p:cNvPr>
          <p:cNvSpPr txBox="1"/>
          <p:nvPr/>
        </p:nvSpPr>
        <p:spPr>
          <a:xfrm>
            <a:off x="969991" y="5203031"/>
            <a:ext cx="4084061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Dialogue </a:t>
            </a:r>
            <a:r>
              <a:rPr kumimoji="0" lang="fr-FR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clinico</a:t>
            </a: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-biologique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4BE55EA-1ECF-40DF-894E-7A9BD0172FC4}"/>
              </a:ext>
            </a:extLst>
          </p:cNvPr>
          <p:cNvSpPr txBox="1"/>
          <p:nvPr/>
        </p:nvSpPr>
        <p:spPr>
          <a:xfrm>
            <a:off x="527914" y="2514260"/>
            <a:ext cx="776392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Absence de l’antibiotique choisi dans le CR?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déduire de la catégorisation d’autres ATB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 adapté au germe détecté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Contrainte technique pour certains antibiotiques (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Délai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↗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Antibiotiques non testés en 1</a:t>
            </a:r>
            <a:r>
              <a:rPr kumimoji="0" lang="fr-FR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ère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intention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Antibiotiques testés mais non rendus en 1</a:t>
            </a:r>
            <a:r>
              <a:rPr kumimoji="0" lang="fr-FR" sz="2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ère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intention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2279E83-4BBA-4077-8E3D-09C2B1A705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2" t="60345" r="-238" b="-1135"/>
          <a:stretch/>
        </p:blipFill>
        <p:spPr>
          <a:xfrm>
            <a:off x="6976261" y="4992965"/>
            <a:ext cx="5215739" cy="173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633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CD0922-5B1F-62C4-0610-1E4848A45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648FD7A9-F0D5-7E14-C3F3-CAED51E700AF}"/>
              </a:ext>
            </a:extLst>
          </p:cNvPr>
          <p:cNvSpPr/>
          <p:nvPr/>
        </p:nvSpPr>
        <p:spPr>
          <a:xfrm>
            <a:off x="200026" y="38282"/>
            <a:ext cx="11940889" cy="2175679"/>
          </a:xfrm>
          <a:prstGeom prst="rightArrow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8B04007-3F7C-3CD9-7181-CEB988200641}"/>
              </a:ext>
            </a:extLst>
          </p:cNvPr>
          <p:cNvSpPr/>
          <p:nvPr/>
        </p:nvSpPr>
        <p:spPr>
          <a:xfrm>
            <a:off x="200026" y="726292"/>
            <a:ext cx="10853288" cy="932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3BC86DD-965E-7F25-A2BE-2C2D72599019}"/>
              </a:ext>
            </a:extLst>
          </p:cNvPr>
          <p:cNvSpPr txBox="1"/>
          <p:nvPr/>
        </p:nvSpPr>
        <p:spPr>
          <a:xfrm>
            <a:off x="969991" y="1615236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D1A2A94-4830-3994-2600-DBF91057F338}"/>
              </a:ext>
            </a:extLst>
          </p:cNvPr>
          <p:cNvSpPr txBox="1"/>
          <p:nvPr/>
        </p:nvSpPr>
        <p:spPr>
          <a:xfrm>
            <a:off x="10229940" y="1592967"/>
            <a:ext cx="865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J2 et +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B05C9AF-0A5A-2F4F-EA49-0850EDBEC7CC}"/>
              </a:ext>
            </a:extLst>
          </p:cNvPr>
          <p:cNvSpPr txBox="1"/>
          <p:nvPr/>
        </p:nvSpPr>
        <p:spPr>
          <a:xfrm>
            <a:off x="342918" y="790234"/>
            <a:ext cx="166002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E990FD2-B594-2E97-D44D-F18C2E6EAEFC}"/>
              </a:ext>
            </a:extLst>
          </p:cNvPr>
          <p:cNvSpPr txBox="1"/>
          <p:nvPr/>
        </p:nvSpPr>
        <p:spPr>
          <a:xfrm>
            <a:off x="4458922" y="798781"/>
            <a:ext cx="1698991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E04D406-E3A4-38CC-9D8B-039EC0CB5A7B}"/>
              </a:ext>
            </a:extLst>
          </p:cNvPr>
          <p:cNvSpPr txBox="1"/>
          <p:nvPr/>
        </p:nvSpPr>
        <p:spPr>
          <a:xfrm>
            <a:off x="7001571" y="795711"/>
            <a:ext cx="1412886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Sub-culture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B3C4C4B-4CC2-FFB4-1AEF-84030DEA0002}"/>
              </a:ext>
            </a:extLst>
          </p:cNvPr>
          <p:cNvSpPr txBox="1"/>
          <p:nvPr/>
        </p:nvSpPr>
        <p:spPr>
          <a:xfrm>
            <a:off x="9098195" y="792394"/>
            <a:ext cx="1845377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B4454B9-E1E9-ABAB-F2F0-EA33DC3E2917}"/>
              </a:ext>
            </a:extLst>
          </p:cNvPr>
          <p:cNvSpPr txBox="1"/>
          <p:nvPr/>
        </p:nvSpPr>
        <p:spPr>
          <a:xfrm>
            <a:off x="2428529" y="794567"/>
            <a:ext cx="1325235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99FB727-64E5-33A2-AC6C-F7C0756174B7}"/>
              </a:ext>
            </a:extLst>
          </p:cNvPr>
          <p:cNvSpPr txBox="1"/>
          <p:nvPr/>
        </p:nvSpPr>
        <p:spPr>
          <a:xfrm>
            <a:off x="121625" y="-32174"/>
            <a:ext cx="3000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BB01BC0-307D-EAED-603C-E544CBBB59EC}"/>
              </a:ext>
            </a:extLst>
          </p:cNvPr>
          <p:cNvSpPr txBox="1"/>
          <p:nvPr/>
        </p:nvSpPr>
        <p:spPr>
          <a:xfrm>
            <a:off x="2508107" y="1207753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10j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879FA4F-061D-C789-1CFA-28BA1DCB5E83}"/>
              </a:ext>
            </a:extLst>
          </p:cNvPr>
          <p:cNvSpPr txBox="1"/>
          <p:nvPr/>
        </p:nvSpPr>
        <p:spPr>
          <a:xfrm>
            <a:off x="4957128" y="119330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&lt;1h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395D5F8-DB6E-3E79-AED9-9A3FE4403C47}"/>
              </a:ext>
            </a:extLst>
          </p:cNvPr>
          <p:cNvSpPr txBox="1"/>
          <p:nvPr/>
        </p:nvSpPr>
        <p:spPr>
          <a:xfrm>
            <a:off x="7087998" y="118013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27CEBE5-F632-EE30-94A6-77B42D3C0C4B}"/>
              </a:ext>
            </a:extLst>
          </p:cNvPr>
          <p:cNvSpPr txBox="1"/>
          <p:nvPr/>
        </p:nvSpPr>
        <p:spPr>
          <a:xfrm>
            <a:off x="9404369" y="1174943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2BDD8C53-9176-7F5C-3FD2-F9B64EC7209C}"/>
              </a:ext>
            </a:extLst>
          </p:cNvPr>
          <p:cNvCxnSpPr>
            <a:cxnSpLocks/>
          </p:cNvCxnSpPr>
          <p:nvPr/>
        </p:nvCxnSpPr>
        <p:spPr>
          <a:xfrm flipH="1">
            <a:off x="2092192" y="726292"/>
            <a:ext cx="9026" cy="9321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E5ADDF0C-F3B0-C996-2839-15C722D81942}"/>
              </a:ext>
            </a:extLst>
          </p:cNvPr>
          <p:cNvCxnSpPr>
            <a:cxnSpLocks/>
          </p:cNvCxnSpPr>
          <p:nvPr/>
        </p:nvCxnSpPr>
        <p:spPr>
          <a:xfrm>
            <a:off x="6553338" y="698627"/>
            <a:ext cx="0" cy="95986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0D5DBF9C-D35E-C059-80FA-25773B3DB49F}"/>
              </a:ext>
            </a:extLst>
          </p:cNvPr>
          <p:cNvCxnSpPr>
            <a:cxnSpLocks/>
          </p:cNvCxnSpPr>
          <p:nvPr/>
        </p:nvCxnSpPr>
        <p:spPr>
          <a:xfrm>
            <a:off x="8855688" y="698192"/>
            <a:ext cx="0" cy="9602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6" name="Ellipse 45">
            <a:extLst>
              <a:ext uri="{FF2B5EF4-FFF2-40B4-BE49-F238E27FC236}">
                <a16:creationId xmlns:a16="http://schemas.microsoft.com/office/drawing/2014/main" id="{E536C900-F384-AFEB-B870-6E295DBD155E}"/>
              </a:ext>
            </a:extLst>
          </p:cNvPr>
          <p:cNvSpPr/>
          <p:nvPr/>
        </p:nvSpPr>
        <p:spPr>
          <a:xfrm>
            <a:off x="2486471" y="121097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1510F9FD-FB5F-E0FD-851D-83149B8DA39F}"/>
              </a:ext>
            </a:extLst>
          </p:cNvPr>
          <p:cNvSpPr/>
          <p:nvPr/>
        </p:nvSpPr>
        <p:spPr>
          <a:xfrm>
            <a:off x="4761194" y="1220090"/>
            <a:ext cx="1020914" cy="335874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E819B8E3-355E-B53C-BC64-D5A4F02117C6}"/>
              </a:ext>
            </a:extLst>
          </p:cNvPr>
          <p:cNvSpPr/>
          <p:nvPr/>
        </p:nvSpPr>
        <p:spPr>
          <a:xfrm>
            <a:off x="6994584" y="1222654"/>
            <a:ext cx="1419857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A3E2F751-82BC-C5AB-DC3D-B9E6E51FEE59}"/>
              </a:ext>
            </a:extLst>
          </p:cNvPr>
          <p:cNvSpPr/>
          <p:nvPr/>
        </p:nvSpPr>
        <p:spPr>
          <a:xfrm>
            <a:off x="9404369" y="119889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74549213-DB84-8A1E-1395-7E0D4AB20733}"/>
              </a:ext>
            </a:extLst>
          </p:cNvPr>
          <p:cNvSpPr txBox="1"/>
          <p:nvPr/>
        </p:nvSpPr>
        <p:spPr>
          <a:xfrm>
            <a:off x="3209579" y="1710157"/>
            <a:ext cx="170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flacon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2433D1D6-7668-FFF3-2BBE-F4A6D307CA98}"/>
              </a:ext>
            </a:extLst>
          </p:cNvPr>
          <p:cNvCxnSpPr>
            <a:cxnSpLocks/>
          </p:cNvCxnSpPr>
          <p:nvPr/>
        </p:nvCxnSpPr>
        <p:spPr>
          <a:xfrm>
            <a:off x="4063499" y="726292"/>
            <a:ext cx="0" cy="974955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EF25A3B5-33E5-41BC-83DA-E26A2CD412EC}"/>
              </a:ext>
            </a:extLst>
          </p:cNvPr>
          <p:cNvSpPr txBox="1"/>
          <p:nvPr/>
        </p:nvSpPr>
        <p:spPr>
          <a:xfrm>
            <a:off x="6587373" y="3150339"/>
            <a:ext cx="4562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kumimoji="0" lang="fr-FR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Comparaison des phénotypes de résistance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A45F26-CC2B-458F-A958-EADFF4052C3A}"/>
              </a:ext>
            </a:extLst>
          </p:cNvPr>
          <p:cNvSpPr txBox="1"/>
          <p:nvPr/>
        </p:nvSpPr>
        <p:spPr>
          <a:xfrm>
            <a:off x="7115504" y="4002402"/>
            <a:ext cx="1288366" cy="400110"/>
          </a:xfrm>
          <a:prstGeom prst="rect">
            <a:avLst/>
          </a:prstGeom>
          <a:solidFill>
            <a:schemeClr val="bg1"/>
          </a:solidFill>
          <a:ln>
            <a:solidFill>
              <a:srgbClr val="156082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Identiques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ABC21AE-EB3A-4E6D-A995-0610CED59AEE}"/>
              </a:ext>
            </a:extLst>
          </p:cNvPr>
          <p:cNvSpPr txBox="1"/>
          <p:nvPr/>
        </p:nvSpPr>
        <p:spPr>
          <a:xfrm>
            <a:off x="9404369" y="4002402"/>
            <a:ext cx="1211935" cy="400110"/>
          </a:xfrm>
          <a:prstGeom prst="rect">
            <a:avLst/>
          </a:prstGeom>
          <a:solidFill>
            <a:schemeClr val="bg1"/>
          </a:solidFill>
          <a:ln>
            <a:solidFill>
              <a:srgbClr val="156082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Différents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24BEA95-505A-41D4-8245-AC7A4658D154}"/>
              </a:ext>
            </a:extLst>
          </p:cNvPr>
          <p:cNvSpPr txBox="1"/>
          <p:nvPr/>
        </p:nvSpPr>
        <p:spPr>
          <a:xfrm>
            <a:off x="2904966" y="2352585"/>
            <a:ext cx="6382068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Bactérie de flore cutanée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 Contamination » ?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C8BA054C-EAA9-4B90-9C4D-8666793AE424}"/>
              </a:ext>
            </a:extLst>
          </p:cNvPr>
          <p:cNvCxnSpPr>
            <a:stCxn id="4" idx="2"/>
            <a:endCxn id="31" idx="0"/>
          </p:cNvCxnSpPr>
          <p:nvPr/>
        </p:nvCxnSpPr>
        <p:spPr>
          <a:xfrm>
            <a:off x="8868799" y="3519671"/>
            <a:ext cx="1141538" cy="4827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E92840F4-F5FE-4D3D-B7F3-D89D63C3ED53}"/>
              </a:ext>
            </a:extLst>
          </p:cNvPr>
          <p:cNvCxnSpPr>
            <a:cxnSpLocks/>
            <a:stCxn id="4" idx="2"/>
            <a:endCxn id="5" idx="0"/>
          </p:cNvCxnSpPr>
          <p:nvPr/>
        </p:nvCxnSpPr>
        <p:spPr>
          <a:xfrm flipH="1">
            <a:off x="7759687" y="3519671"/>
            <a:ext cx="1109112" cy="4827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07F885D3-21F0-45FC-8A7E-5C05C6B103F6}"/>
              </a:ext>
            </a:extLst>
          </p:cNvPr>
          <p:cNvSpPr txBox="1"/>
          <p:nvPr/>
        </p:nvSpPr>
        <p:spPr>
          <a:xfrm>
            <a:off x="8333754" y="5048441"/>
            <a:ext cx="3374257" cy="707886"/>
          </a:xfrm>
          <a:prstGeom prst="rect">
            <a:avLst/>
          </a:prstGeom>
          <a:solidFill>
            <a:schemeClr val="bg1"/>
          </a:solidFill>
          <a:ln>
            <a:solidFill>
              <a:srgbClr val="156082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plusieurs populations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Réévaluation diagnostique?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EB4E55E9-70C6-4BC0-959A-F839D76996A2}"/>
              </a:ext>
            </a:extLst>
          </p:cNvPr>
          <p:cNvCxnSpPr>
            <a:cxnSpLocks/>
            <a:stCxn id="31" idx="2"/>
            <a:endCxn id="12" idx="0"/>
          </p:cNvCxnSpPr>
          <p:nvPr/>
        </p:nvCxnSpPr>
        <p:spPr>
          <a:xfrm>
            <a:off x="10010337" y="4402512"/>
            <a:ext cx="10546" cy="6459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60DF038F-15FD-4C31-B40F-336787A94D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350" y="4114094"/>
            <a:ext cx="1609950" cy="124794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E908455-A692-46E5-A9D8-E57BFE734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4207" y="4200822"/>
            <a:ext cx="4163006" cy="1190791"/>
          </a:xfrm>
          <a:prstGeom prst="rect">
            <a:avLst/>
          </a:prstGeom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71B03DD7-0851-44DB-ABCF-96CCFB132E83}"/>
              </a:ext>
            </a:extLst>
          </p:cNvPr>
          <p:cNvSpPr/>
          <p:nvPr/>
        </p:nvSpPr>
        <p:spPr>
          <a:xfrm>
            <a:off x="3003176" y="3906642"/>
            <a:ext cx="1377039" cy="179776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9090166E-386B-4192-8A26-488761050461}"/>
              </a:ext>
            </a:extLst>
          </p:cNvPr>
          <p:cNvSpPr/>
          <p:nvPr/>
        </p:nvSpPr>
        <p:spPr>
          <a:xfrm>
            <a:off x="5145741" y="3906642"/>
            <a:ext cx="345324" cy="179776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15A43132-279A-46D8-B925-55B9A8EAAAAA}"/>
              </a:ext>
            </a:extLst>
          </p:cNvPr>
          <p:cNvSpPr/>
          <p:nvPr/>
        </p:nvSpPr>
        <p:spPr>
          <a:xfrm>
            <a:off x="5659330" y="3906642"/>
            <a:ext cx="345324" cy="179776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257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31" grpId="0" animBg="1"/>
      <p:bldP spid="12" grpId="0" animBg="1"/>
      <p:bldP spid="16" grpId="0" animBg="1"/>
      <p:bldP spid="52" grpId="0" animBg="1"/>
      <p:bldP spid="5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36ADFC7-35E8-4C69-8335-A98BD6BA9A32}"/>
              </a:ext>
            </a:extLst>
          </p:cNvPr>
          <p:cNvSpPr/>
          <p:nvPr/>
        </p:nvSpPr>
        <p:spPr>
          <a:xfrm>
            <a:off x="7766480" y="1407459"/>
            <a:ext cx="2288700" cy="16431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77FB872-F736-4335-9846-9A75FC51D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2478741" cy="459628"/>
          </a:xfrm>
        </p:spPr>
        <p:txBody>
          <a:bodyPr>
            <a:normAutofit fontScale="90000"/>
          </a:bodyPr>
          <a:lstStyle/>
          <a:p>
            <a:r>
              <a:rPr lang="fr-F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Analyses de KT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BF0BDC-AAA7-4095-A8FF-2B5115AF7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253" y="1149489"/>
            <a:ext cx="10923494" cy="5239543"/>
          </a:xfrm>
        </p:spPr>
        <p:txBody>
          <a:bodyPr>
            <a:normAutofit fontScale="85000" lnSpcReduction="20000"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Indications: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Contexte infectieux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Absence d’indications à un traitement conservateur</a:t>
            </a:r>
          </a:p>
          <a:p>
            <a:pPr marL="457200" lvl="1" indent="0">
              <a:buNone/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Toujours associé à des hémocultures périphériques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Extrémité distale/partie insérée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Longueur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doit tenir dans une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crachouillette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Cas particulier chambre implantable: écouvillonnage de la loge + rinçage + extrémité KT</a:t>
            </a:r>
          </a:p>
          <a:p>
            <a:pPr marL="457200" lvl="1" indent="0">
              <a:buNone/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Méthodes: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Semi-quantitative (« de Maki »)</a:t>
            </a:r>
          </a:p>
          <a:p>
            <a:pPr lvl="2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Roulement du cathéter sur la gélose, dénombrement du nombre de colonies</a:t>
            </a:r>
          </a:p>
          <a:p>
            <a:pPr lvl="2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Significatif si &gt; 15 colonies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Quantitative (dite « Brun –Buisson »)</a:t>
            </a:r>
          </a:p>
          <a:p>
            <a:pPr lvl="2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Cathéter plongé dans 1mL de sérum physiologique et inoculation d’une gélose avec 100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</a:p>
          <a:p>
            <a:pPr lvl="2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Significatif si ≥ 1000 UFC/</a:t>
            </a:r>
            <a:r>
              <a:rPr lang="fr-FR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mL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D9838E-0C46-4EEB-B36F-125EEA3BAD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9138" y="1534538"/>
            <a:ext cx="2029108" cy="7335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937525-597F-4F66-8220-4F5A4E515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8316" y="824754"/>
            <a:ext cx="1803448" cy="2153096"/>
          </a:xfrm>
          <a:prstGeom prst="rect">
            <a:avLst/>
          </a:prstGeom>
        </p:spPr>
      </p:pic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7EF1CE26-11B7-4E4C-BF3A-8CA1469DF595}"/>
              </a:ext>
            </a:extLst>
          </p:cNvPr>
          <p:cNvSpPr/>
          <p:nvPr/>
        </p:nvSpPr>
        <p:spPr>
          <a:xfrm>
            <a:off x="7796594" y="2176334"/>
            <a:ext cx="674255" cy="824852"/>
          </a:xfrm>
          <a:prstGeom prst="mathMultiply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6020E75-B472-4E48-997B-606880A51C7B}"/>
              </a:ext>
            </a:extLst>
          </p:cNvPr>
          <p:cNvSpPr txBox="1"/>
          <p:nvPr/>
        </p:nvSpPr>
        <p:spPr>
          <a:xfrm>
            <a:off x="8910830" y="2342698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Wingdings" panose="05000000000000000000" pitchFamily="2" charset="2"/>
              </a:rPr>
              <a:t>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480632A-5024-4C6C-9BA0-B8F7E4659ABF}"/>
              </a:ext>
            </a:extLst>
          </p:cNvPr>
          <p:cNvCxnSpPr>
            <a:cxnSpLocks/>
          </p:cNvCxnSpPr>
          <p:nvPr/>
        </p:nvCxnSpPr>
        <p:spPr>
          <a:xfrm>
            <a:off x="8470849" y="1407459"/>
            <a:ext cx="0" cy="1593727"/>
          </a:xfrm>
          <a:prstGeom prst="line">
            <a:avLst/>
          </a:prstGeom>
          <a:ln w="285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0460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C174995E-1888-4419-8BE1-8F84EBB6938D}"/>
              </a:ext>
            </a:extLst>
          </p:cNvPr>
          <p:cNvSpPr txBox="1"/>
          <p:nvPr/>
        </p:nvSpPr>
        <p:spPr>
          <a:xfrm>
            <a:off x="4182204" y="229234"/>
            <a:ext cx="336361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Suspicion d’infection liée à un DIV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A023ED-1A4B-4E01-A5C3-816D921470D3}"/>
              </a:ext>
            </a:extLst>
          </p:cNvPr>
          <p:cNvSpPr txBox="1"/>
          <p:nvPr/>
        </p:nvSpPr>
        <p:spPr>
          <a:xfrm>
            <a:off x="9215717" y="227223"/>
            <a:ext cx="143468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Signes locaux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955B4AB-00B4-42E5-BB62-36D314AE3D14}"/>
              </a:ext>
            </a:extLst>
          </p:cNvPr>
          <p:cNvSpPr txBox="1"/>
          <p:nvPr/>
        </p:nvSpPr>
        <p:spPr>
          <a:xfrm>
            <a:off x="8368720" y="891440"/>
            <a:ext cx="312868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Retrait matériel pour culture + hémocultures périphériques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562CC70-7D38-44B8-8750-554F6E782B0F}"/>
              </a:ext>
            </a:extLst>
          </p:cNvPr>
          <p:cNvSpPr txBox="1"/>
          <p:nvPr/>
        </p:nvSpPr>
        <p:spPr>
          <a:xfrm>
            <a:off x="848709" y="87886"/>
            <a:ext cx="216049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Fièvre avec ou sans sepsis associé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49F6E82-0237-4782-8C80-4F984085D53A}"/>
              </a:ext>
            </a:extLst>
          </p:cNvPr>
          <p:cNvSpPr txBox="1"/>
          <p:nvPr/>
        </p:nvSpPr>
        <p:spPr>
          <a:xfrm>
            <a:off x="8454888" y="4008414"/>
            <a:ext cx="1519193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Hémoculture positive + culture DIV positive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9FB33EE-6763-493B-9B70-AA4BD95CDE4C}"/>
              </a:ext>
            </a:extLst>
          </p:cNvPr>
          <p:cNvSpPr txBox="1"/>
          <p:nvPr/>
        </p:nvSpPr>
        <p:spPr>
          <a:xfrm>
            <a:off x="10067021" y="4146913"/>
            <a:ext cx="2095451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Hémoculture négative + culture DIV positive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EC2DD7A-D053-4E29-9AC7-91ABF0B9BFD6}"/>
              </a:ext>
            </a:extLst>
          </p:cNvPr>
          <p:cNvSpPr txBox="1"/>
          <p:nvPr/>
        </p:nvSpPr>
        <p:spPr>
          <a:xfrm>
            <a:off x="10427812" y="5595314"/>
            <a:ext cx="173466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Infection locale liée au cathéter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BD32878-4747-4351-A25B-2F351530D070}"/>
              </a:ext>
            </a:extLst>
          </p:cNvPr>
          <p:cNvSpPr txBox="1"/>
          <p:nvPr/>
        </p:nvSpPr>
        <p:spPr>
          <a:xfrm>
            <a:off x="8106986" y="5595314"/>
            <a:ext cx="228168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Bactériémie liée au cathéter (BCLC)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FF26EDC-5C32-40EB-9FFF-6C490E8A7461}"/>
              </a:ext>
            </a:extLst>
          </p:cNvPr>
          <p:cNvSpPr txBox="1"/>
          <p:nvPr/>
        </p:nvSpPr>
        <p:spPr>
          <a:xfrm>
            <a:off x="613385" y="914183"/>
            <a:ext cx="263113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Hémocultures appariées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B6B58C8-BFCC-4F38-B155-FDEA04792E70}"/>
              </a:ext>
            </a:extLst>
          </p:cNvPr>
          <p:cNvSpPr txBox="1"/>
          <p:nvPr/>
        </p:nvSpPr>
        <p:spPr>
          <a:xfrm>
            <a:off x="129660" y="2412941"/>
            <a:ext cx="4896345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 cas de forte suspicion et en l’absence de diagnostic: répéter les hémocultures appariées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5C0E038-5B14-4865-B5CA-219EBE51F44D}"/>
              </a:ext>
            </a:extLst>
          </p:cNvPr>
          <p:cNvSpPr txBox="1"/>
          <p:nvPr/>
        </p:nvSpPr>
        <p:spPr>
          <a:xfrm>
            <a:off x="4691818" y="1490565"/>
            <a:ext cx="353620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Les 2 hémocultures sont positives au même micro-organisme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E740E9E-C2D6-4221-BD59-CC444F7C2F48}"/>
              </a:ext>
            </a:extLst>
          </p:cNvPr>
          <p:cNvSpPr txBox="1"/>
          <p:nvPr/>
        </p:nvSpPr>
        <p:spPr>
          <a:xfrm>
            <a:off x="7061318" y="4128478"/>
            <a:ext cx="135442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Différentiel &gt; au seuil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9C2A105-519C-4B95-80E4-4112288A45B7}"/>
              </a:ext>
            </a:extLst>
          </p:cNvPr>
          <p:cNvSpPr txBox="1"/>
          <p:nvPr/>
        </p:nvSpPr>
        <p:spPr>
          <a:xfrm>
            <a:off x="5627401" y="4128478"/>
            <a:ext cx="135442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Différentiel &lt; au seuil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3FE15DC-ED68-44F5-9A99-B8536F6FD483}"/>
              </a:ext>
            </a:extLst>
          </p:cNvPr>
          <p:cNvSpPr txBox="1"/>
          <p:nvPr/>
        </p:nvSpPr>
        <p:spPr>
          <a:xfrm>
            <a:off x="5630999" y="5046635"/>
            <a:ext cx="2116931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Evaluer soigneusement l’influence de problèmes techniques avant d’exclure une BCLC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A7FCA55F-F364-4969-A424-EA12ADE5F2EA}"/>
              </a:ext>
            </a:extLst>
          </p:cNvPr>
          <p:cNvCxnSpPr>
            <a:cxnSpLocks/>
            <a:stCxn id="8" idx="1"/>
            <a:endCxn id="11" idx="3"/>
          </p:cNvCxnSpPr>
          <p:nvPr/>
        </p:nvCxnSpPr>
        <p:spPr>
          <a:xfrm flipH="1" flipV="1">
            <a:off x="3009203" y="411052"/>
            <a:ext cx="1173001" cy="28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5B85492E-46F2-4E72-A2F3-FBF6C6B61863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 flipV="1">
            <a:off x="7545817" y="411889"/>
            <a:ext cx="1669900" cy="201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D0474CF-D1B6-41D8-9B23-799B18C3FE5B}"/>
              </a:ext>
            </a:extLst>
          </p:cNvPr>
          <p:cNvCxnSpPr>
            <a:cxnSpLocks/>
            <a:stCxn id="9" idx="2"/>
            <a:endCxn id="10" idx="0"/>
          </p:cNvCxnSpPr>
          <p:nvPr/>
        </p:nvCxnSpPr>
        <p:spPr>
          <a:xfrm>
            <a:off x="9933061" y="596555"/>
            <a:ext cx="0" cy="2948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2B3C096C-DF2B-4175-AA17-B0DD9562E65C}"/>
              </a:ext>
            </a:extLst>
          </p:cNvPr>
          <p:cNvCxnSpPr>
            <a:cxnSpLocks/>
            <a:stCxn id="10" idx="2"/>
            <a:endCxn id="12" idx="0"/>
          </p:cNvCxnSpPr>
          <p:nvPr/>
        </p:nvCxnSpPr>
        <p:spPr>
          <a:xfrm flipH="1">
            <a:off x="9214485" y="1537771"/>
            <a:ext cx="718576" cy="24706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969FDA7C-012B-4AF7-9CDF-11FA32E08BB3}"/>
              </a:ext>
            </a:extLst>
          </p:cNvPr>
          <p:cNvCxnSpPr>
            <a:cxnSpLocks/>
            <a:stCxn id="10" idx="2"/>
            <a:endCxn id="13" idx="0"/>
          </p:cNvCxnSpPr>
          <p:nvPr/>
        </p:nvCxnSpPr>
        <p:spPr>
          <a:xfrm>
            <a:off x="9933061" y="1537771"/>
            <a:ext cx="1181686" cy="26091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CEDE5D86-E4A8-4273-92A6-CB51F14D58F8}"/>
              </a:ext>
            </a:extLst>
          </p:cNvPr>
          <p:cNvCxnSpPr>
            <a:cxnSpLocks/>
          </p:cNvCxnSpPr>
          <p:nvPr/>
        </p:nvCxnSpPr>
        <p:spPr>
          <a:xfrm>
            <a:off x="11252733" y="5070243"/>
            <a:ext cx="0" cy="5443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5D71A3A1-FAD7-41F4-A2A6-FF7C59305647}"/>
              </a:ext>
            </a:extLst>
          </p:cNvPr>
          <p:cNvCxnSpPr>
            <a:cxnSpLocks/>
          </p:cNvCxnSpPr>
          <p:nvPr/>
        </p:nvCxnSpPr>
        <p:spPr>
          <a:xfrm>
            <a:off x="9460686" y="5208743"/>
            <a:ext cx="0" cy="3865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DCE78BE1-F241-43B4-A302-2227FDF387F5}"/>
              </a:ext>
            </a:extLst>
          </p:cNvPr>
          <p:cNvCxnSpPr>
            <a:cxnSpLocks/>
          </p:cNvCxnSpPr>
          <p:nvPr/>
        </p:nvCxnSpPr>
        <p:spPr>
          <a:xfrm>
            <a:off x="8239467" y="4776233"/>
            <a:ext cx="7611" cy="8337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4E3F79B9-CA38-4053-869C-1C27761AE5F5}"/>
              </a:ext>
            </a:extLst>
          </p:cNvPr>
          <p:cNvCxnSpPr>
            <a:cxnSpLocks/>
            <a:stCxn id="18" idx="2"/>
            <a:endCxn id="20" idx="0"/>
          </p:cNvCxnSpPr>
          <p:nvPr/>
        </p:nvCxnSpPr>
        <p:spPr>
          <a:xfrm flipH="1">
            <a:off x="6304615" y="2136896"/>
            <a:ext cx="155307" cy="19915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517A4BB0-B806-47D0-88CC-05A691115BC9}"/>
              </a:ext>
            </a:extLst>
          </p:cNvPr>
          <p:cNvCxnSpPr>
            <a:cxnSpLocks/>
            <a:stCxn id="18" idx="2"/>
            <a:endCxn id="19" idx="0"/>
          </p:cNvCxnSpPr>
          <p:nvPr/>
        </p:nvCxnSpPr>
        <p:spPr>
          <a:xfrm>
            <a:off x="6459922" y="2136896"/>
            <a:ext cx="1278610" cy="19915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F1A1AAC0-4380-466A-8F95-56481654E472}"/>
              </a:ext>
            </a:extLst>
          </p:cNvPr>
          <p:cNvCxnSpPr>
            <a:cxnSpLocks/>
          </p:cNvCxnSpPr>
          <p:nvPr/>
        </p:nvCxnSpPr>
        <p:spPr>
          <a:xfrm>
            <a:off x="6335969" y="4774809"/>
            <a:ext cx="0" cy="2665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oneTexte 49">
            <a:extLst>
              <a:ext uri="{FF2B5EF4-FFF2-40B4-BE49-F238E27FC236}">
                <a16:creationId xmlns:a16="http://schemas.microsoft.com/office/drawing/2014/main" id="{8C0E26B9-76F7-4889-95B2-6DB3A3617BE1}"/>
              </a:ext>
            </a:extLst>
          </p:cNvPr>
          <p:cNvSpPr txBox="1"/>
          <p:nvPr/>
        </p:nvSpPr>
        <p:spPr>
          <a:xfrm>
            <a:off x="3657842" y="3309420"/>
            <a:ext cx="1942543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Plusieurs hémocultures sur DIV positives, même micro-organisme,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Sepsis et absence d’autres foyers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792F1192-FAFF-4595-9207-1E3EACDBE197}"/>
              </a:ext>
            </a:extLst>
          </p:cNvPr>
          <p:cNvSpPr txBox="1"/>
          <p:nvPr/>
        </p:nvSpPr>
        <p:spPr>
          <a:xfrm>
            <a:off x="1774322" y="3309420"/>
            <a:ext cx="1843775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Plusieurs hémocultures sur DIV positives, même micro-organisme, absence de signes cliniques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ECBC485B-A466-4EA2-B4B5-20218EB8C441}"/>
              </a:ext>
            </a:extLst>
          </p:cNvPr>
          <p:cNvSpPr txBox="1"/>
          <p:nvPr/>
        </p:nvSpPr>
        <p:spPr>
          <a:xfrm>
            <a:off x="20022" y="3301685"/>
            <a:ext cx="172050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Une seule hémoculture sur DIV positive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902C1D35-82BE-4668-9292-D547378441AE}"/>
              </a:ext>
            </a:extLst>
          </p:cNvPr>
          <p:cNvSpPr txBox="1"/>
          <p:nvPr/>
        </p:nvSpPr>
        <p:spPr>
          <a:xfrm>
            <a:off x="3704164" y="5797769"/>
            <a:ext cx="1797496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Bactériémie probablement liée au cathéter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F2B4A6E3-26F3-4562-A9C6-B841DE1605F7}"/>
              </a:ext>
            </a:extLst>
          </p:cNvPr>
          <p:cNvSpPr txBox="1"/>
          <p:nvPr/>
        </p:nvSpPr>
        <p:spPr>
          <a:xfrm>
            <a:off x="1784658" y="5840736"/>
            <a:ext cx="1797703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Colonisation probable du cathéter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81C9BE6C-ED60-4D25-9CCD-3756D4001B83}"/>
              </a:ext>
            </a:extLst>
          </p:cNvPr>
          <p:cNvSpPr txBox="1"/>
          <p:nvPr/>
        </p:nvSpPr>
        <p:spPr>
          <a:xfrm>
            <a:off x="31981" y="5848525"/>
            <a:ext cx="169594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Contamination probable</a:t>
            </a:r>
          </a:p>
        </p:txBody>
      </p:sp>
      <p:cxnSp>
        <p:nvCxnSpPr>
          <p:cNvPr id="70" name="Connecteur droit avec flèche 69">
            <a:extLst>
              <a:ext uri="{FF2B5EF4-FFF2-40B4-BE49-F238E27FC236}">
                <a16:creationId xmlns:a16="http://schemas.microsoft.com/office/drawing/2014/main" id="{65AFF8CE-3AFF-494A-A095-A095ACA35A0E}"/>
              </a:ext>
            </a:extLst>
          </p:cNvPr>
          <p:cNvCxnSpPr>
            <a:cxnSpLocks/>
            <a:stCxn id="11" idx="2"/>
            <a:endCxn id="16" idx="0"/>
          </p:cNvCxnSpPr>
          <p:nvPr/>
        </p:nvCxnSpPr>
        <p:spPr>
          <a:xfrm flipH="1">
            <a:off x="1928955" y="734217"/>
            <a:ext cx="1" cy="1799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avec flèche 70">
            <a:extLst>
              <a:ext uri="{FF2B5EF4-FFF2-40B4-BE49-F238E27FC236}">
                <a16:creationId xmlns:a16="http://schemas.microsoft.com/office/drawing/2014/main" id="{F7626D11-C94E-48B8-8D13-949B64621DE6}"/>
              </a:ext>
            </a:extLst>
          </p:cNvPr>
          <p:cNvCxnSpPr>
            <a:cxnSpLocks/>
            <a:stCxn id="16" idx="2"/>
          </p:cNvCxnSpPr>
          <p:nvPr/>
        </p:nvCxnSpPr>
        <p:spPr>
          <a:xfrm flipH="1">
            <a:off x="1928954" y="1283515"/>
            <a:ext cx="1" cy="2168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9D411BFB-8875-4060-BF61-D1C0EFBDD131}"/>
              </a:ext>
            </a:extLst>
          </p:cNvPr>
          <p:cNvCxnSpPr>
            <a:cxnSpLocks/>
            <a:stCxn id="17" idx="2"/>
            <a:endCxn id="52" idx="0"/>
          </p:cNvCxnSpPr>
          <p:nvPr/>
        </p:nvCxnSpPr>
        <p:spPr>
          <a:xfrm flipH="1">
            <a:off x="880274" y="3059272"/>
            <a:ext cx="1697559" cy="2424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avec flèche 75">
            <a:extLst>
              <a:ext uri="{FF2B5EF4-FFF2-40B4-BE49-F238E27FC236}">
                <a16:creationId xmlns:a16="http://schemas.microsoft.com/office/drawing/2014/main" id="{5125988E-BD7A-43DC-85A7-4D54CB2F092E}"/>
              </a:ext>
            </a:extLst>
          </p:cNvPr>
          <p:cNvCxnSpPr>
            <a:cxnSpLocks/>
            <a:stCxn id="17" idx="2"/>
            <a:endCxn id="51" idx="0"/>
          </p:cNvCxnSpPr>
          <p:nvPr/>
        </p:nvCxnSpPr>
        <p:spPr>
          <a:xfrm>
            <a:off x="2577833" y="3059272"/>
            <a:ext cx="118377" cy="2501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avec flèche 78">
            <a:extLst>
              <a:ext uri="{FF2B5EF4-FFF2-40B4-BE49-F238E27FC236}">
                <a16:creationId xmlns:a16="http://schemas.microsoft.com/office/drawing/2014/main" id="{E53EC24F-AB79-4005-971E-67E4C9CA9BDB}"/>
              </a:ext>
            </a:extLst>
          </p:cNvPr>
          <p:cNvCxnSpPr>
            <a:cxnSpLocks/>
            <a:stCxn id="17" idx="2"/>
            <a:endCxn id="50" idx="0"/>
          </p:cNvCxnSpPr>
          <p:nvPr/>
        </p:nvCxnSpPr>
        <p:spPr>
          <a:xfrm>
            <a:off x="2577833" y="3059272"/>
            <a:ext cx="2051281" cy="2501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avec flèche 81">
            <a:extLst>
              <a:ext uri="{FF2B5EF4-FFF2-40B4-BE49-F238E27FC236}">
                <a16:creationId xmlns:a16="http://schemas.microsoft.com/office/drawing/2014/main" id="{8B0A532F-014A-418F-A947-3EECCF381A55}"/>
              </a:ext>
            </a:extLst>
          </p:cNvPr>
          <p:cNvCxnSpPr>
            <a:cxnSpLocks/>
            <a:stCxn id="52" idx="2"/>
            <a:endCxn id="56" idx="0"/>
          </p:cNvCxnSpPr>
          <p:nvPr/>
        </p:nvCxnSpPr>
        <p:spPr>
          <a:xfrm flipH="1">
            <a:off x="879953" y="4225015"/>
            <a:ext cx="321" cy="16235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avec flèche 85">
            <a:extLst>
              <a:ext uri="{FF2B5EF4-FFF2-40B4-BE49-F238E27FC236}">
                <a16:creationId xmlns:a16="http://schemas.microsoft.com/office/drawing/2014/main" id="{BCBF46D9-79D6-4B37-8261-D869D4FE1296}"/>
              </a:ext>
            </a:extLst>
          </p:cNvPr>
          <p:cNvCxnSpPr>
            <a:cxnSpLocks/>
          </p:cNvCxnSpPr>
          <p:nvPr/>
        </p:nvCxnSpPr>
        <p:spPr>
          <a:xfrm>
            <a:off x="2831618" y="5625479"/>
            <a:ext cx="0" cy="2230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avec flèche 89">
            <a:extLst>
              <a:ext uri="{FF2B5EF4-FFF2-40B4-BE49-F238E27FC236}">
                <a16:creationId xmlns:a16="http://schemas.microsoft.com/office/drawing/2014/main" id="{E37FA2A5-3473-4594-96E0-001DBF5A4EA0}"/>
              </a:ext>
            </a:extLst>
          </p:cNvPr>
          <p:cNvCxnSpPr>
            <a:cxnSpLocks/>
          </p:cNvCxnSpPr>
          <p:nvPr/>
        </p:nvCxnSpPr>
        <p:spPr>
          <a:xfrm>
            <a:off x="4756107" y="5617744"/>
            <a:ext cx="0" cy="2229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1" name="ZoneTexte 120">
            <a:extLst>
              <a:ext uri="{FF2B5EF4-FFF2-40B4-BE49-F238E27FC236}">
                <a16:creationId xmlns:a16="http://schemas.microsoft.com/office/drawing/2014/main" id="{C34C5247-6BAD-4A29-9B78-CABB224B2249}"/>
              </a:ext>
            </a:extLst>
          </p:cNvPr>
          <p:cNvSpPr txBox="1"/>
          <p:nvPr/>
        </p:nvSpPr>
        <p:spPr>
          <a:xfrm>
            <a:off x="8106986" y="6394734"/>
            <a:ext cx="401763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Logigramme REMIC 2022 7</a:t>
            </a:r>
            <a:r>
              <a:rPr kumimoji="0" lang="fr-FR" sz="1800" b="0" i="0" u="none" strike="noStrike" kern="1200" cap="none" spc="0" normalizeH="0" baseline="3000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ème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édition</a:t>
            </a:r>
          </a:p>
        </p:txBody>
      </p:sp>
      <p:cxnSp>
        <p:nvCxnSpPr>
          <p:cNvPr id="122" name="Connecteur droit avec flèche 121">
            <a:extLst>
              <a:ext uri="{FF2B5EF4-FFF2-40B4-BE49-F238E27FC236}">
                <a16:creationId xmlns:a16="http://schemas.microsoft.com/office/drawing/2014/main" id="{0F669C06-3A8D-4C72-90B7-C38539DB0960}"/>
              </a:ext>
            </a:extLst>
          </p:cNvPr>
          <p:cNvCxnSpPr>
            <a:cxnSpLocks/>
            <a:stCxn id="16" idx="2"/>
            <a:endCxn id="18" idx="0"/>
          </p:cNvCxnSpPr>
          <p:nvPr/>
        </p:nvCxnSpPr>
        <p:spPr>
          <a:xfrm>
            <a:off x="1928955" y="1283515"/>
            <a:ext cx="4530967" cy="2070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5" name="ZoneTexte 144">
            <a:extLst>
              <a:ext uri="{FF2B5EF4-FFF2-40B4-BE49-F238E27FC236}">
                <a16:creationId xmlns:a16="http://schemas.microsoft.com/office/drawing/2014/main" id="{1837BB1B-E4C3-4E94-8814-AC0DC8FD370A}"/>
              </a:ext>
            </a:extLst>
          </p:cNvPr>
          <p:cNvSpPr txBox="1"/>
          <p:nvPr/>
        </p:nvSpPr>
        <p:spPr>
          <a:xfrm>
            <a:off x="354760" y="1490565"/>
            <a:ext cx="363845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Hémocultures sur DIV positive, hémoculture périphérique négative</a:t>
            </a:r>
          </a:p>
        </p:txBody>
      </p:sp>
      <p:cxnSp>
        <p:nvCxnSpPr>
          <p:cNvPr id="152" name="Connecteur droit avec flèche 151">
            <a:extLst>
              <a:ext uri="{FF2B5EF4-FFF2-40B4-BE49-F238E27FC236}">
                <a16:creationId xmlns:a16="http://schemas.microsoft.com/office/drawing/2014/main" id="{DE23EC74-7B5D-44CB-9E1C-6EF479E28346}"/>
              </a:ext>
            </a:extLst>
          </p:cNvPr>
          <p:cNvCxnSpPr>
            <a:cxnSpLocks/>
          </p:cNvCxnSpPr>
          <p:nvPr/>
        </p:nvCxnSpPr>
        <p:spPr>
          <a:xfrm>
            <a:off x="1930918" y="2136896"/>
            <a:ext cx="0" cy="2665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FE83FF55-2BA4-4324-A6E9-0C55A57C622A}"/>
              </a:ext>
            </a:extLst>
          </p:cNvPr>
          <p:cNvSpPr txBox="1"/>
          <p:nvPr/>
        </p:nvSpPr>
        <p:spPr>
          <a:xfrm>
            <a:off x="10780058" y="74780"/>
            <a:ext cx="14346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Retour à la clinique</a:t>
            </a:r>
          </a:p>
        </p:txBody>
      </p:sp>
    </p:spTree>
    <p:extLst>
      <p:ext uri="{BB962C8B-B14F-4D97-AF65-F5344CB8AC3E}">
        <p14:creationId xmlns:p14="http://schemas.microsoft.com/office/powerpoint/2010/main" val="414966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50" grpId="0" animBg="1"/>
      <p:bldP spid="51" grpId="0" animBg="1"/>
      <p:bldP spid="52" grpId="0" animBg="1"/>
      <p:bldP spid="54" grpId="0" animBg="1"/>
      <p:bldP spid="55" grpId="0" animBg="1"/>
      <p:bldP spid="56" grpId="0" animBg="1"/>
      <p:bldP spid="14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393941-D950-4FBB-B441-BB0469908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449" y="648766"/>
            <a:ext cx="9249181" cy="700454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000" dirty="0"/>
              <a:t>PRISE EN CHARGE THÉRAPEUTIQUE DES ILC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526EF6-315D-4A7E-A3CC-8D0F5A6BF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395" y="2174200"/>
            <a:ext cx="9416235" cy="43521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400" dirty="0">
                <a:solidFill>
                  <a:srgbClr val="0070C0"/>
                </a:solidFill>
              </a:rPr>
              <a:t>1 : la prise en charge du KT</a:t>
            </a:r>
          </a:p>
          <a:p>
            <a:pPr lvl="1"/>
            <a:r>
              <a:rPr lang="fr-FR" sz="2400" dirty="0"/>
              <a:t>Ablation </a:t>
            </a:r>
          </a:p>
          <a:p>
            <a:pPr lvl="1"/>
            <a:r>
              <a:rPr lang="fr-FR" sz="2400" dirty="0"/>
              <a:t>Conservation </a:t>
            </a:r>
          </a:p>
          <a:p>
            <a:pPr lvl="1"/>
            <a:r>
              <a:rPr lang="fr-FR" sz="2400" dirty="0"/>
              <a:t>Changement sur guide</a:t>
            </a:r>
          </a:p>
          <a:p>
            <a:pPr marL="457200" lvl="1" indent="0">
              <a:buNone/>
            </a:pPr>
            <a:endParaRPr lang="fr-FR" sz="2400" dirty="0"/>
          </a:p>
          <a:p>
            <a:pPr marL="0" lvl="1" indent="0">
              <a:buNone/>
            </a:pPr>
            <a:r>
              <a:rPr lang="fr-FR" sz="2400" dirty="0">
                <a:solidFill>
                  <a:srgbClr val="0070C0"/>
                </a:solidFill>
              </a:rPr>
              <a:t>2 : l’antibiothérapie </a:t>
            </a:r>
          </a:p>
          <a:p>
            <a:pPr lvl="1"/>
            <a:r>
              <a:rPr lang="fr-FR" sz="2400" dirty="0"/>
              <a:t>Systémique : probabiliste initiale</a:t>
            </a:r>
          </a:p>
          <a:p>
            <a:pPr marL="2066925" lvl="4" indent="-238125">
              <a:buNone/>
            </a:pPr>
            <a:r>
              <a:rPr lang="fr-FR" sz="2400" dirty="0"/>
              <a:t>        Adaptée secondaire</a:t>
            </a:r>
          </a:p>
          <a:p>
            <a:pPr marL="720725" lvl="4" indent="-273050">
              <a:tabLst>
                <a:tab pos="720725" algn="l"/>
              </a:tabLst>
            </a:pPr>
            <a:r>
              <a:rPr lang="fr-FR" sz="2400" dirty="0"/>
              <a:t>Locale : verrou antibiotique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2006250-FAAC-42D8-8AC8-34EE91CF911B}"/>
              </a:ext>
            </a:extLst>
          </p:cNvPr>
          <p:cNvSpPr txBox="1"/>
          <p:nvPr/>
        </p:nvSpPr>
        <p:spPr>
          <a:xfrm>
            <a:off x="1670538" y="1249014"/>
            <a:ext cx="7271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FF0000"/>
                </a:solidFill>
              </a:rPr>
              <a:t>¾ des KT seraient enlevés à TORT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C602BA9-EA27-40AE-BC41-9E2E12B34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633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EF594D-66F0-4DE4-AF6E-3905C7D1E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180019"/>
            <a:ext cx="8596668" cy="858715"/>
          </a:xfrm>
        </p:spPr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rgbClr val="0070C0"/>
                </a:solidFill>
              </a:rPr>
              <a:t>1) LA PRISE EN CHARGE DU KT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75E67B-1A7B-4364-B051-1E67D4DF5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888" y="3273718"/>
            <a:ext cx="10277881" cy="45655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b="1" u="sng" dirty="0">
                <a:solidFill>
                  <a:srgbClr val="0070C0"/>
                </a:solidFill>
              </a:rPr>
              <a:t>KT COURTE DURÉE</a:t>
            </a:r>
            <a:r>
              <a:rPr lang="fr-FR" sz="2800" dirty="0"/>
              <a:t>, périphérique ou central </a:t>
            </a:r>
          </a:p>
          <a:p>
            <a:pPr marL="457200" lvl="1" indent="0" algn="ctr">
              <a:buNone/>
            </a:pPr>
            <a:r>
              <a:rPr lang="fr-FR" sz="2800" b="1" dirty="0">
                <a:solidFill>
                  <a:srgbClr val="FF0000"/>
                </a:solidFill>
              </a:rPr>
              <a:t>RETRAIT SYSTÉMATIQUE </a:t>
            </a:r>
          </a:p>
          <a:p>
            <a:pPr lvl="1" algn="ctr"/>
            <a:endParaRPr lang="fr-FR" sz="2800" b="1" dirty="0">
              <a:solidFill>
                <a:srgbClr val="FF0000"/>
              </a:solidFill>
            </a:endParaRPr>
          </a:p>
          <a:p>
            <a:pPr marL="176213" lvl="1" indent="-176213"/>
            <a:r>
              <a:rPr lang="fr-FR" sz="2400" dirty="0">
                <a:solidFill>
                  <a:schemeClr val="tx1"/>
                </a:solidFill>
              </a:rPr>
              <a:t> Quel que soit l’agent infectieux </a:t>
            </a:r>
          </a:p>
          <a:p>
            <a:pPr marL="576263" lvl="2" indent="-176213"/>
            <a:r>
              <a:rPr lang="fr-FR" sz="2400" dirty="0">
                <a:solidFill>
                  <a:schemeClr val="tx1"/>
                </a:solidFill>
              </a:rPr>
              <a:t>Exception : </a:t>
            </a:r>
            <a:r>
              <a:rPr lang="fr-FR" sz="2400" dirty="0" err="1">
                <a:solidFill>
                  <a:schemeClr val="tx1"/>
                </a:solidFill>
              </a:rPr>
              <a:t>Staph</a:t>
            </a:r>
            <a:r>
              <a:rPr lang="fr-FR" sz="2400" dirty="0">
                <a:solidFill>
                  <a:schemeClr val="tx1"/>
                </a:solidFill>
              </a:rPr>
              <a:t>. Coag. </a:t>
            </a:r>
            <a:r>
              <a:rPr lang="fr-FR" sz="2400" dirty="0" err="1">
                <a:solidFill>
                  <a:schemeClr val="tx1"/>
                </a:solidFill>
              </a:rPr>
              <a:t>Neg</a:t>
            </a:r>
            <a:r>
              <a:rPr lang="fr-FR" sz="2400" dirty="0">
                <a:solidFill>
                  <a:schemeClr val="tx1"/>
                </a:solidFill>
              </a:rPr>
              <a:t>. (SCN) asymptomatique, à discuter</a:t>
            </a:r>
          </a:p>
          <a:p>
            <a:pPr marL="576263" lvl="2" indent="-176213"/>
            <a:r>
              <a:rPr lang="fr-FR" sz="2400" dirty="0">
                <a:solidFill>
                  <a:schemeClr val="tx1"/>
                </a:solidFill>
              </a:rPr>
              <a:t>Suffit souvent à entrainer la guérison clinique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B29B8-FFB9-4D5A-B490-88032D5D82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8AC7BF7-1635-47F0-B5EF-8427AE758A8D}"/>
              </a:ext>
            </a:extLst>
          </p:cNvPr>
          <p:cNvSpPr txBox="1"/>
          <p:nvPr/>
        </p:nvSpPr>
        <p:spPr>
          <a:xfrm>
            <a:off x="395980" y="2497614"/>
            <a:ext cx="7130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a) FAUT-IL RETIRER LE KT INFECTÉ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7D4290-0355-456B-A56B-827B08151A23}"/>
              </a:ext>
            </a:extLst>
          </p:cNvPr>
          <p:cNvSpPr txBox="1"/>
          <p:nvPr/>
        </p:nvSpPr>
        <p:spPr>
          <a:xfrm>
            <a:off x="2338754" y="730824"/>
            <a:ext cx="64359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 Questions :  - le retirer</a:t>
            </a:r>
          </a:p>
          <a:p>
            <a:r>
              <a:rPr lang="fr-FR" dirty="0"/>
              <a:t>			 - le conserver</a:t>
            </a:r>
          </a:p>
          <a:p>
            <a:r>
              <a:rPr lang="fr-FR" dirty="0"/>
              <a:t>			 - le changer sur guide </a:t>
            </a:r>
          </a:p>
          <a:p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1BDF9C4-B618-499C-9FB7-E0350054D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848" y="955687"/>
            <a:ext cx="2219498" cy="15752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B25CE00-D6C6-473A-80C2-75C38D97E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834" y="3020834"/>
            <a:ext cx="2641270" cy="177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2058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BB5A64-DCCA-4353-A221-4593859A6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334" y="-1049866"/>
            <a:ext cx="8596668" cy="1320800"/>
          </a:xfrm>
        </p:spPr>
        <p:txBody>
          <a:bodyPr/>
          <a:lstStyle/>
          <a:p>
            <a:pPr algn="ctr"/>
            <a:r>
              <a:rPr lang="fr-FR" dirty="0"/>
              <a:t>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828648-3A23-4401-A63F-7CE88CD24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340" y="797495"/>
            <a:ext cx="10291559" cy="57967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000" u="sng" dirty="0">
                <a:solidFill>
                  <a:srgbClr val="FF0000"/>
                </a:solidFill>
              </a:rPr>
              <a:t>ABLATION</a:t>
            </a:r>
            <a:r>
              <a:rPr lang="fr-FR" sz="2000" dirty="0">
                <a:solidFill>
                  <a:srgbClr val="0070C0"/>
                </a:solidFill>
              </a:rPr>
              <a:t> </a:t>
            </a:r>
            <a:r>
              <a:rPr lang="fr-FR" sz="2800" b="1" u="sng" dirty="0">
                <a:solidFill>
                  <a:srgbClr val="0070C0"/>
                </a:solidFill>
              </a:rPr>
              <a:t>KT LONGUE DURÉE</a:t>
            </a:r>
            <a:r>
              <a:rPr lang="fr-FR" sz="2000" dirty="0"/>
              <a:t>, central : </a:t>
            </a:r>
            <a:r>
              <a:rPr lang="fr-FR" sz="2000" u="sng" dirty="0">
                <a:solidFill>
                  <a:srgbClr val="FF0000"/>
                </a:solidFill>
              </a:rPr>
              <a:t>décision individuelle </a:t>
            </a:r>
          </a:p>
          <a:p>
            <a:r>
              <a:rPr lang="fr-FR" sz="2400" i="1" u="sng" dirty="0"/>
              <a:t>Terrain, clinique : </a:t>
            </a:r>
          </a:p>
          <a:p>
            <a:pPr lvl="3"/>
            <a:r>
              <a:rPr lang="fr-FR" sz="2400" dirty="0"/>
              <a:t>Sepsis sévère ?</a:t>
            </a:r>
          </a:p>
          <a:p>
            <a:pPr lvl="3"/>
            <a:r>
              <a:rPr lang="fr-FR" sz="2400" dirty="0"/>
              <a:t>Instabilité hémodynamique ?</a:t>
            </a:r>
          </a:p>
          <a:p>
            <a:pPr lvl="3"/>
            <a:r>
              <a:rPr lang="fr-FR" sz="2400" dirty="0"/>
              <a:t>EI, localisation septique secondaire ( ostéomyélite, abcès…) ?</a:t>
            </a:r>
          </a:p>
          <a:p>
            <a:pPr lvl="3"/>
            <a:r>
              <a:rPr lang="fr-FR" sz="2400" dirty="0"/>
              <a:t>Thrombophlébite, </a:t>
            </a:r>
            <a:r>
              <a:rPr lang="fr-FR" sz="2400" dirty="0" err="1"/>
              <a:t>tunnellite</a:t>
            </a:r>
            <a:r>
              <a:rPr lang="fr-FR" sz="2400" dirty="0"/>
              <a:t>, infection des parties molles ? </a:t>
            </a:r>
          </a:p>
          <a:p>
            <a:pPr lvl="3"/>
            <a:r>
              <a:rPr lang="fr-FR" sz="2400" dirty="0"/>
              <a:t>Immunodépression, prothèse endovasculaire, valve? cardiaque </a:t>
            </a:r>
          </a:p>
          <a:p>
            <a:pPr marL="360363" lvl="3" indent="-360363"/>
            <a:r>
              <a:rPr lang="fr-FR" sz="2400" i="1" u="sng" dirty="0"/>
              <a:t>Microbiologie :</a:t>
            </a:r>
          </a:p>
          <a:p>
            <a:pPr marL="1731963" lvl="6" indent="-360363"/>
            <a:r>
              <a:rPr lang="fr-FR" sz="2400" dirty="0"/>
              <a:t>SA, Pyo, Levures, BGN multi résistantes ?</a:t>
            </a:r>
          </a:p>
          <a:p>
            <a:pPr marL="0" lvl="6" indent="360363"/>
            <a:r>
              <a:rPr lang="fr-FR" sz="2400" i="1" u="sng" dirty="0"/>
              <a:t>Évolution de la bactériémie:</a:t>
            </a:r>
          </a:p>
          <a:p>
            <a:pPr marL="1346200" lvl="8" indent="361950">
              <a:tabLst>
                <a:tab pos="1346200" algn="l"/>
              </a:tabLst>
            </a:pPr>
            <a:r>
              <a:rPr lang="fr-FR" sz="2400" dirty="0"/>
              <a:t>Si persiste après 72H de traitement antibiotique adapté ?</a:t>
            </a:r>
          </a:p>
          <a:p>
            <a:pPr marL="1731963" lvl="6" indent="-360363"/>
            <a:endParaRPr lang="fr-FR" sz="2000" i="1" u="sng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E90D1B-AFD2-4356-8CD2-E0BB17654D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6113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7BE19B-1739-25FE-18E5-53AA012FA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816" y="131884"/>
            <a:ext cx="8596668" cy="690880"/>
          </a:xfrm>
        </p:spPr>
        <p:txBody>
          <a:bodyPr>
            <a:normAutofit/>
          </a:bodyPr>
          <a:lstStyle/>
          <a:p>
            <a:pPr algn="ctr"/>
            <a:r>
              <a:rPr lang="fr-FR" sz="2800" dirty="0">
                <a:solidFill>
                  <a:schemeClr val="tx1"/>
                </a:solidFill>
              </a:rPr>
              <a:t>b) PEUT ON CONSERVER UN KT INFECTÉ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51335D-219A-F834-BB68-771D673AF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926" y="1015218"/>
            <a:ext cx="9337104" cy="54910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dirty="0">
                <a:solidFill>
                  <a:srgbClr val="FF0000"/>
                </a:solidFill>
              </a:rPr>
              <a:t>ELEMENTS DE DISCUSSION</a:t>
            </a:r>
          </a:p>
          <a:p>
            <a:pPr marL="0" indent="0">
              <a:buNone/>
            </a:pPr>
            <a:r>
              <a:rPr lang="fr-FR" dirty="0"/>
              <a:t>         </a:t>
            </a:r>
            <a:r>
              <a:rPr lang="fr-FR" u="sng" dirty="0"/>
              <a:t>Confrontation de 3 éléments:</a:t>
            </a:r>
          </a:p>
          <a:p>
            <a:pPr marL="1073150" indent="0">
              <a:buFont typeface="Wingdings" panose="05000000000000000000" pitchFamily="2" charset="2"/>
              <a:buChar char="Ø"/>
            </a:pPr>
            <a:r>
              <a:rPr lang="fr-FR" dirty="0"/>
              <a:t> Signes locaux ?</a:t>
            </a:r>
          </a:p>
          <a:p>
            <a:pPr marL="1073150" indent="0">
              <a:buFont typeface="Wingdings" panose="05000000000000000000" pitchFamily="2" charset="2"/>
              <a:buChar char="Ø"/>
            </a:pPr>
            <a:r>
              <a:rPr lang="fr-FR" dirty="0"/>
              <a:t> Signes cliniques généraux ?</a:t>
            </a:r>
          </a:p>
          <a:p>
            <a:pPr marL="1073150" indent="0">
              <a:buFont typeface="Wingdings" panose="05000000000000000000" pitchFamily="2" charset="2"/>
              <a:buChar char="Ø"/>
            </a:pPr>
            <a:r>
              <a:rPr lang="fr-FR" dirty="0"/>
              <a:t> Résultats des hémocultures ?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          </a:t>
            </a:r>
            <a:r>
              <a:rPr lang="fr-FR" u="sng" dirty="0"/>
              <a:t>Eléments de discussion:</a:t>
            </a:r>
          </a:p>
          <a:p>
            <a:pPr marL="1073150" indent="0">
              <a:buFont typeface="Wingdings" panose="05000000000000000000" pitchFamily="2" charset="2"/>
              <a:buChar char="Ø"/>
            </a:pPr>
            <a:r>
              <a:rPr lang="fr-FR" dirty="0"/>
              <a:t> Sévérité de l’infection?  Risque de complications?</a:t>
            </a:r>
          </a:p>
          <a:p>
            <a:pPr marL="1073150" indent="0">
              <a:buFont typeface="Wingdings" panose="05000000000000000000" pitchFamily="2" charset="2"/>
              <a:buChar char="Ø"/>
            </a:pPr>
            <a:r>
              <a:rPr lang="fr-FR" dirty="0"/>
              <a:t> Etat du patient?  Risque de non ablation &gt; risque d’ablation?</a:t>
            </a:r>
          </a:p>
          <a:p>
            <a:pPr marL="1073150" indent="0">
              <a:buFont typeface="Wingdings" panose="05000000000000000000" pitchFamily="2" charset="2"/>
              <a:buChar char="Ø"/>
            </a:pPr>
            <a:r>
              <a:rPr lang="fr-FR" dirty="0"/>
              <a:t> Facilité de pose?  Risque de complication mécanique? Risque hémorragique?</a:t>
            </a:r>
          </a:p>
          <a:p>
            <a:pPr marL="1073150" indent="0">
              <a:buFont typeface="Wingdings" panose="05000000000000000000" pitchFamily="2" charset="2"/>
              <a:buChar char="Ø"/>
            </a:pPr>
            <a:r>
              <a:rPr lang="fr-FR" dirty="0"/>
              <a:t> Motif de pose du KT?  Risque vital à court terme?</a:t>
            </a:r>
          </a:p>
          <a:p>
            <a:pPr marL="107315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000" dirty="0">
                <a:solidFill>
                  <a:srgbClr val="FF0000"/>
                </a:solidFill>
              </a:rPr>
              <a:t>DISCUSSION ENTRE SERVICES </a:t>
            </a:r>
            <a:r>
              <a:rPr lang="fr-FR" dirty="0"/>
              <a:t>: médecine, chirurgie, réanimation, infectiologues.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48FAADE-ED0D-4384-A3AB-0434BA8CB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900CE8B-6D2B-4BA2-AA26-ECE694B631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150" y="928687"/>
            <a:ext cx="2919305" cy="212196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6B18589-C63B-4469-AAF8-455DB140EF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790" y="694593"/>
            <a:ext cx="2908056" cy="38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9234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9E4BCD-496A-4094-9AD8-8A093857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769451"/>
            <a:ext cx="10715868" cy="6088549"/>
          </a:xfrm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Seulement KT DE LONGUE DURÉE </a:t>
            </a:r>
          </a:p>
          <a:p>
            <a:r>
              <a:rPr lang="fr-FR" sz="2400" b="1" dirty="0">
                <a:solidFill>
                  <a:srgbClr val="FF0000"/>
                </a:solidFill>
              </a:rPr>
              <a:t>Infection confirmée ENDOLUMINALE</a:t>
            </a:r>
          </a:p>
          <a:p>
            <a:r>
              <a:rPr lang="fr-FR" sz="2400" dirty="0">
                <a:solidFill>
                  <a:schemeClr val="tx1"/>
                </a:solidFill>
              </a:rPr>
              <a:t>Projet </a:t>
            </a:r>
            <a:r>
              <a:rPr lang="fr-FR" sz="2400" b="1" dirty="0">
                <a:solidFill>
                  <a:schemeClr val="tx1"/>
                </a:solidFill>
              </a:rPr>
              <a:t>«</a:t>
            </a:r>
            <a:r>
              <a:rPr lang="fr-FR" sz="2400" b="1" dirty="0">
                <a:solidFill>
                  <a:srgbClr val="FF0000"/>
                </a:solidFill>
              </a:rPr>
              <a:t> INDIVIDUEL </a:t>
            </a:r>
            <a:r>
              <a:rPr lang="fr-FR" sz="2400" b="1" dirty="0">
                <a:solidFill>
                  <a:schemeClr val="tx1"/>
                </a:solidFill>
              </a:rPr>
              <a:t>» :</a:t>
            </a:r>
          </a:p>
          <a:p>
            <a:pPr marL="2962275" lvl="8" indent="0"/>
            <a:r>
              <a:rPr lang="fr-FR" sz="2400" b="1" dirty="0">
                <a:solidFill>
                  <a:schemeClr val="tx1"/>
                </a:solidFill>
              </a:rPr>
              <a:t>Besoin impératif d’un KT central de longue durée</a:t>
            </a:r>
          </a:p>
          <a:p>
            <a:pPr marL="2962275" lvl="8" indent="0"/>
            <a:r>
              <a:rPr lang="fr-FR" sz="2400" b="1" dirty="0">
                <a:solidFill>
                  <a:schemeClr val="tx1"/>
                </a:solidFill>
              </a:rPr>
              <a:t>En cas d’accès veineux limité</a:t>
            </a:r>
          </a:p>
          <a:p>
            <a:pPr marL="2962275" lvl="8" indent="0"/>
            <a:r>
              <a:rPr lang="fr-FR" sz="2400" b="1" dirty="0">
                <a:solidFill>
                  <a:schemeClr val="tx1"/>
                </a:solidFill>
              </a:rPr>
              <a:t>Mauvais état général, mauvais pronostic (</a:t>
            </a:r>
            <a:r>
              <a:rPr lang="fr-FR" sz="2400" b="1" dirty="0" err="1">
                <a:solidFill>
                  <a:schemeClr val="tx1"/>
                </a:solidFill>
              </a:rPr>
              <a:t>onco</a:t>
            </a:r>
            <a:r>
              <a:rPr lang="fr-FR" sz="2400" b="1" dirty="0">
                <a:solidFill>
                  <a:schemeClr val="tx1"/>
                </a:solidFill>
              </a:rPr>
              <a:t>)</a:t>
            </a:r>
          </a:p>
          <a:p>
            <a:pPr marL="2962275" lvl="8" indent="0"/>
            <a:r>
              <a:rPr lang="fr-FR" sz="2400" b="1" dirty="0">
                <a:solidFill>
                  <a:schemeClr val="tx1"/>
                </a:solidFill>
              </a:rPr>
              <a:t>Trouble de l’hémostase</a:t>
            </a:r>
          </a:p>
          <a:p>
            <a:pPr marL="2962275" lvl="8" indent="0"/>
            <a:r>
              <a:rPr lang="fr-FR" sz="2400" b="1" dirty="0">
                <a:solidFill>
                  <a:schemeClr val="tx1"/>
                </a:solidFill>
              </a:rPr>
              <a:t>Problème logistique </a:t>
            </a:r>
          </a:p>
          <a:p>
            <a:pPr marL="2962275" lvl="8" indent="0"/>
            <a:r>
              <a:rPr lang="fr-FR" sz="2400" b="1" dirty="0">
                <a:solidFill>
                  <a:schemeClr val="tx1"/>
                </a:solidFill>
              </a:rPr>
              <a:t>Patient pédiatrique </a:t>
            </a:r>
          </a:p>
          <a:p>
            <a:pPr marL="2962275" lvl="8" indent="0"/>
            <a:r>
              <a:rPr lang="fr-FR" sz="2400" b="1" dirty="0">
                <a:solidFill>
                  <a:schemeClr val="tx1"/>
                </a:solidFill>
              </a:rPr>
              <a:t>Absence d’infection locale et/ou de complication</a:t>
            </a:r>
          </a:p>
          <a:p>
            <a:pPr marL="2962275" lvl="8" indent="0"/>
            <a:r>
              <a:rPr lang="fr-FR" sz="2400" b="1" dirty="0">
                <a:solidFill>
                  <a:schemeClr val="tx1"/>
                </a:solidFill>
              </a:rPr>
              <a:t>Germe autre que SA, Pyo, Levures</a:t>
            </a:r>
          </a:p>
          <a:p>
            <a:pPr marL="2962275" lvl="8" indent="0"/>
            <a:endParaRPr lang="fr-FR" sz="1800" b="1" dirty="0">
              <a:solidFill>
                <a:schemeClr val="tx1"/>
              </a:solidFill>
            </a:endParaRPr>
          </a:p>
          <a:p>
            <a:pPr marL="2962275" lvl="8" indent="0"/>
            <a:endParaRPr lang="fr-FR" sz="1800" b="1" dirty="0">
              <a:solidFill>
                <a:schemeClr val="tx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1D523DC-0647-4356-BEE6-75E02B39C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551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D3E33C-1AC6-4FDF-B47A-2BD5E6803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45958" y="977747"/>
            <a:ext cx="11288996" cy="553792"/>
          </a:xfrm>
        </p:spPr>
        <p:txBody>
          <a:bodyPr>
            <a:normAutofit/>
          </a:bodyPr>
          <a:lstStyle/>
          <a:p>
            <a:pPr algn="ctr"/>
            <a:r>
              <a:rPr lang="fr-FR" sz="2800" dirty="0">
                <a:solidFill>
                  <a:schemeClr val="tx1"/>
                </a:solidFill>
              </a:rPr>
              <a:t>c) PEUT-ON PROPOSER UN CHANGEMENT SUR GUIDE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3A06E5-5095-478B-B208-76EABF3FD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394" y="1863291"/>
            <a:ext cx="9730877" cy="1565709"/>
          </a:xfrm>
        </p:spPr>
        <p:txBody>
          <a:bodyPr>
            <a:normAutofit fontScale="92500"/>
          </a:bodyPr>
          <a:lstStyle/>
          <a:p>
            <a:r>
              <a:rPr lang="fr-FR" sz="2400" b="1" dirty="0"/>
              <a:t>MÊME QUESTIONNEMENT DE CONSERVATION </a:t>
            </a:r>
          </a:p>
          <a:p>
            <a:endParaRPr lang="fr-FR" sz="2400" b="1" dirty="0"/>
          </a:p>
          <a:p>
            <a:r>
              <a:rPr lang="fr-FR" sz="2400" b="1" dirty="0"/>
              <a:t>Si risque de complications lors d’une repose d’un KT indispensable </a:t>
            </a:r>
          </a:p>
          <a:p>
            <a:endParaRPr lang="fr-FR" b="1" dirty="0"/>
          </a:p>
          <a:p>
            <a:endParaRPr lang="fr-FR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1577769-BBA6-4CD7-8122-D2EE96275158}"/>
              </a:ext>
            </a:extLst>
          </p:cNvPr>
          <p:cNvSpPr txBox="1"/>
          <p:nvPr/>
        </p:nvSpPr>
        <p:spPr>
          <a:xfrm>
            <a:off x="-30447" y="4679924"/>
            <a:ext cx="104185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FF0000"/>
                </a:solidFill>
              </a:rPr>
              <a:t>Ablation du KT de longue durée en cas d’échec du traitement conservateur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F0AEF06-415C-4067-9AE9-7C17FF534DE7}"/>
              </a:ext>
            </a:extLst>
          </p:cNvPr>
          <p:cNvSpPr txBox="1"/>
          <p:nvPr/>
        </p:nvSpPr>
        <p:spPr>
          <a:xfrm>
            <a:off x="1063868" y="4244831"/>
            <a:ext cx="8836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Si conservation, changement sur guide, impossibles!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D35F0D0-BE7E-47EF-B0C4-99B5CA532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6817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935AE0-9321-4BDD-9E6A-ABA2C8948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426" y="520587"/>
            <a:ext cx="10024628" cy="77958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>
                <a:solidFill>
                  <a:srgbClr val="0070C0"/>
                </a:solidFill>
              </a:rPr>
              <a:t>2) L’ANTIBIOTHÉRAPIE DANS LE TRAITEMENT DES ILC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45A21F-6EDA-4726-9FAE-A4932D141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529" y="2601002"/>
            <a:ext cx="11461912" cy="214684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sz="3800" b="1" dirty="0">
                <a:solidFill>
                  <a:srgbClr val="FF0000"/>
                </a:solidFill>
              </a:rPr>
              <a:t>Hémocultures et prélèvements (KT, site…) AVANT TOUTE ANTIOBIOTHERAPIE</a:t>
            </a:r>
          </a:p>
          <a:p>
            <a:pPr marL="457200" lvl="1" indent="0">
              <a:buNone/>
            </a:pPr>
            <a:r>
              <a:rPr lang="fr-FR" sz="3800" dirty="0">
                <a:solidFill>
                  <a:schemeClr val="tx1"/>
                </a:solidFill>
              </a:rPr>
              <a:t>Deux modalités </a:t>
            </a:r>
            <a:r>
              <a:rPr lang="fr-FR" sz="1800" dirty="0">
                <a:solidFill>
                  <a:schemeClr val="tx1"/>
                </a:solidFill>
              </a:rPr>
              <a:t>:     -</a:t>
            </a:r>
            <a:r>
              <a:rPr lang="fr-FR" sz="2100" dirty="0">
                <a:solidFill>
                  <a:schemeClr val="tx1"/>
                </a:solidFill>
              </a:rPr>
              <a:t> antibiothérapie </a:t>
            </a:r>
            <a:r>
              <a:rPr lang="fr-FR" sz="4600" dirty="0">
                <a:solidFill>
                  <a:srgbClr val="00B0F0"/>
                </a:solidFill>
              </a:rPr>
              <a:t>systémique</a:t>
            </a:r>
          </a:p>
          <a:p>
            <a:pPr marL="457200" lvl="1" indent="0">
              <a:buNone/>
              <a:tabLst>
                <a:tab pos="2601913" algn="l"/>
              </a:tabLst>
            </a:pPr>
            <a:r>
              <a:rPr lang="fr-FR" sz="1800" dirty="0">
                <a:solidFill>
                  <a:schemeClr val="tx1"/>
                </a:solidFill>
              </a:rPr>
              <a:t>                     				 -</a:t>
            </a:r>
            <a:r>
              <a:rPr lang="fr-FR" sz="5100" dirty="0">
                <a:solidFill>
                  <a:srgbClr val="00B0F0"/>
                </a:solidFill>
              </a:rPr>
              <a:t>verrou</a:t>
            </a:r>
            <a:r>
              <a:rPr lang="fr-FR" sz="1800" dirty="0">
                <a:solidFill>
                  <a:srgbClr val="00B0F0"/>
                </a:solidFill>
              </a:rPr>
              <a:t> </a:t>
            </a:r>
            <a:r>
              <a:rPr lang="fr-FR" sz="2100" dirty="0">
                <a:solidFill>
                  <a:schemeClr val="tx1"/>
                </a:solidFill>
              </a:rPr>
              <a:t>antibiotique</a:t>
            </a:r>
            <a:endParaRPr lang="fr-FR" sz="1800" dirty="0">
              <a:solidFill>
                <a:schemeClr val="tx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8D2E565-FE97-48CF-948F-59C5F0517D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0F8AF17-B88E-41A4-8DCC-A4DA9D349010}"/>
              </a:ext>
            </a:extLst>
          </p:cNvPr>
          <p:cNvSpPr txBox="1"/>
          <p:nvPr/>
        </p:nvSpPr>
        <p:spPr>
          <a:xfrm rot="20602605">
            <a:off x="139348" y="2084195"/>
            <a:ext cx="2066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Bradley Hand ITC" panose="03070402050302030203" pitchFamily="66" charset="0"/>
              </a:rPr>
              <a:t>Si possible </a:t>
            </a:r>
          </a:p>
        </p:txBody>
      </p:sp>
    </p:spTree>
    <p:extLst>
      <p:ext uri="{BB962C8B-B14F-4D97-AF65-F5344CB8AC3E}">
        <p14:creationId xmlns:p14="http://schemas.microsoft.com/office/powerpoint/2010/main" val="14750405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4FDA0E-8923-4DF9-BE1E-74DFB7239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426" y="303457"/>
            <a:ext cx="9706381" cy="74441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>
                <a:solidFill>
                  <a:srgbClr val="00B0F0"/>
                </a:solidFill>
              </a:rPr>
              <a:t>1) L’ANTIBIOTHÉRAPIE SYSTÉMIQUE DANS LE TRAITEMENT DES ILC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F45FCB-6945-43D2-8C9A-F488464DD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549" y="1571505"/>
            <a:ext cx="11007644" cy="51546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200" b="1" dirty="0">
                <a:solidFill>
                  <a:srgbClr val="FF0000"/>
                </a:solidFill>
              </a:rPr>
              <a:t>Peut-on attendre les résultats des hémocultures et des prélèvements ? </a:t>
            </a:r>
          </a:p>
          <a:p>
            <a:r>
              <a:rPr lang="fr-FR" sz="2000" dirty="0">
                <a:solidFill>
                  <a:schemeClr val="tx1"/>
                </a:solidFill>
              </a:rPr>
              <a:t>Absence de signe infectieux cutané </a:t>
            </a:r>
          </a:p>
          <a:p>
            <a:r>
              <a:rPr lang="fr-FR" sz="2000" dirty="0">
                <a:solidFill>
                  <a:schemeClr val="tx1"/>
                </a:solidFill>
              </a:rPr>
              <a:t>Absence de signe clinique de gravité </a:t>
            </a:r>
          </a:p>
          <a:p>
            <a:endParaRPr lang="fr-FR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3200" b="1" dirty="0">
                <a:solidFill>
                  <a:srgbClr val="FF0000"/>
                </a:solidFill>
              </a:rPr>
              <a:t>Doit être systématique (même si verrou associé) 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1"/>
                </a:solidFill>
              </a:rPr>
              <a:t>Avec des exceptions à discuter avec un infectiologue référent.</a:t>
            </a:r>
          </a:p>
          <a:p>
            <a:r>
              <a:rPr lang="fr-FR" sz="2000" dirty="0">
                <a:solidFill>
                  <a:schemeClr val="tx1"/>
                </a:solidFill>
              </a:rPr>
              <a:t>Si infection KTC = </a:t>
            </a:r>
            <a:r>
              <a:rPr lang="fr-FR" sz="2000" dirty="0" err="1">
                <a:solidFill>
                  <a:schemeClr val="tx1"/>
                </a:solidFill>
              </a:rPr>
              <a:t>strepto</a:t>
            </a:r>
            <a:r>
              <a:rPr lang="fr-FR" sz="2000" dirty="0">
                <a:solidFill>
                  <a:schemeClr val="tx1"/>
                </a:solidFill>
              </a:rPr>
              <a:t>, </a:t>
            </a:r>
            <a:r>
              <a:rPr lang="fr-FR" sz="2000" dirty="0" err="1">
                <a:solidFill>
                  <a:schemeClr val="tx1"/>
                </a:solidFill>
              </a:rPr>
              <a:t>enterocoque</a:t>
            </a:r>
            <a:r>
              <a:rPr lang="fr-FR" sz="2000" dirty="0">
                <a:solidFill>
                  <a:schemeClr val="tx1"/>
                </a:solidFill>
              </a:rPr>
              <a:t>, SCN</a:t>
            </a:r>
          </a:p>
          <a:p>
            <a:r>
              <a:rPr lang="fr-FR" sz="2000" dirty="0">
                <a:solidFill>
                  <a:schemeClr val="tx1"/>
                </a:solidFill>
              </a:rPr>
              <a:t>hémocultures périph négatives avant verrou et/ou antibiothérapie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A8BECEA-200B-4E20-A5C2-BB0E2E11D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8D8807B-15E1-4E0E-AE2F-7741E677E07C}"/>
              </a:ext>
            </a:extLst>
          </p:cNvPr>
          <p:cNvSpPr txBox="1"/>
          <p:nvPr/>
        </p:nvSpPr>
        <p:spPr>
          <a:xfrm>
            <a:off x="3261946" y="2215662"/>
            <a:ext cx="2136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Bradley Hand ITC" panose="03070402050302030203" pitchFamily="66" charset="0"/>
              </a:rPr>
              <a:t>Oui, si :</a:t>
            </a:r>
          </a:p>
        </p:txBody>
      </p:sp>
    </p:spTree>
    <p:extLst>
      <p:ext uri="{BB962C8B-B14F-4D97-AF65-F5344CB8AC3E}">
        <p14:creationId xmlns:p14="http://schemas.microsoft.com/office/powerpoint/2010/main" val="40493237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DB7198-BACE-4C15-9264-750B215C0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08" y="477716"/>
            <a:ext cx="11315700" cy="1320800"/>
          </a:xfrm>
        </p:spPr>
        <p:txBody>
          <a:bodyPr/>
          <a:lstStyle/>
          <a:p>
            <a:r>
              <a:rPr lang="fr-FR" dirty="0"/>
              <a:t>Peut-on proposer un choix probabiliste de l’antibiothérapie </a:t>
            </a:r>
            <a:r>
              <a:rPr lang="fr-FR" sz="2800" dirty="0"/>
              <a:t>(avant résultat </a:t>
            </a:r>
            <a:r>
              <a:rPr lang="fr-FR" sz="2800" dirty="0" err="1"/>
              <a:t>bactério</a:t>
            </a:r>
            <a:r>
              <a:rPr lang="fr-FR" sz="2800" dirty="0"/>
              <a:t>/</a:t>
            </a:r>
            <a:r>
              <a:rPr lang="fr-FR" sz="2800" dirty="0" err="1"/>
              <a:t>myco</a:t>
            </a:r>
            <a:r>
              <a:rPr lang="fr-FR" sz="2800" dirty="0"/>
              <a:t>)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F688E4-BB13-46BE-B9A1-C253695FA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192" y="1798516"/>
            <a:ext cx="9196754" cy="448346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2800" b="1" u="sng" dirty="0">
                <a:solidFill>
                  <a:srgbClr val="FF0000"/>
                </a:solidFill>
              </a:rPr>
              <a:t>L’antibiothérapie probabiliste dépend </a:t>
            </a:r>
            <a:r>
              <a:rPr lang="fr-FR" sz="2800" b="1" dirty="0">
                <a:solidFill>
                  <a:srgbClr val="FF0000"/>
                </a:solidFill>
              </a:rPr>
              <a:t>: </a:t>
            </a:r>
          </a:p>
          <a:p>
            <a:r>
              <a:rPr lang="fr-FR" sz="2400" dirty="0"/>
              <a:t>De la gravité clinique (choc, sepsis…)</a:t>
            </a:r>
          </a:p>
          <a:p>
            <a:r>
              <a:rPr lang="fr-FR" sz="2400" dirty="0"/>
              <a:t>De la probabilité microbiologique</a:t>
            </a:r>
          </a:p>
          <a:p>
            <a:r>
              <a:rPr lang="fr-FR" sz="2400" dirty="0"/>
              <a:t>De l’écologie locale/patient (neutropénie)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800" b="1" u="sng" dirty="0">
                <a:solidFill>
                  <a:srgbClr val="FF0000"/>
                </a:solidFill>
              </a:rPr>
              <a:t>L’antibiothérapie probabiliste sera débutée si :</a:t>
            </a:r>
          </a:p>
          <a:p>
            <a:r>
              <a:rPr lang="fr-FR" sz="2400" dirty="0"/>
              <a:t>Signe de gravité</a:t>
            </a:r>
          </a:p>
          <a:p>
            <a:r>
              <a:rPr lang="fr-FR" sz="2400" dirty="0"/>
              <a:t>Si complication</a:t>
            </a:r>
          </a:p>
          <a:p>
            <a:r>
              <a:rPr lang="fr-FR" sz="2400" dirty="0"/>
              <a:t>Si infection locale ou bactériémie</a:t>
            </a:r>
          </a:p>
          <a:p>
            <a:r>
              <a:rPr lang="fr-FR" sz="2400" dirty="0"/>
              <a:t>Si terrain à risque (oncologie, réanimation…)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65C804-91EA-4BC4-AA27-652CAF96B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242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2EB579-D060-459E-B149-44EC91470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910" y="402492"/>
            <a:ext cx="8596668" cy="1320800"/>
          </a:xfrm>
        </p:spPr>
        <p:txBody>
          <a:bodyPr>
            <a:normAutofit/>
          </a:bodyPr>
          <a:lstStyle/>
          <a:p>
            <a:r>
              <a:rPr lang="fr-FR" sz="3200" dirty="0"/>
              <a:t>Pour une antibiothérapie systémique : quel choix probabiliste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851623-374B-4103-8C81-68AA54ED2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410" y="1845039"/>
            <a:ext cx="10682328" cy="4994029"/>
          </a:xfrm>
        </p:spPr>
        <p:txBody>
          <a:bodyPr>
            <a:normAutofit fontScale="92500"/>
          </a:bodyPr>
          <a:lstStyle/>
          <a:p>
            <a:r>
              <a:rPr lang="fr-FR" sz="3300" dirty="0">
                <a:solidFill>
                  <a:srgbClr val="0070C0"/>
                </a:solidFill>
              </a:rPr>
              <a:t>SA/SCN : </a:t>
            </a:r>
            <a:r>
              <a:rPr lang="fr-FR" sz="3300" dirty="0"/>
              <a:t>VANCO, DAPTO</a:t>
            </a:r>
          </a:p>
          <a:p>
            <a:endParaRPr lang="fr-FR" sz="3300" dirty="0"/>
          </a:p>
          <a:p>
            <a:r>
              <a:rPr lang="fr-FR" sz="3300" dirty="0">
                <a:solidFill>
                  <a:srgbClr val="0070C0"/>
                </a:solidFill>
              </a:rPr>
              <a:t>Entérobactérie : </a:t>
            </a:r>
            <a:r>
              <a:rPr lang="fr-FR" sz="3300" dirty="0"/>
              <a:t>C4G, PIPE-TAZO, PENEME +/- AMINOSIDE </a:t>
            </a:r>
          </a:p>
          <a:p>
            <a:pPr marL="0" indent="0">
              <a:buNone/>
            </a:pPr>
            <a:r>
              <a:rPr lang="fr-FR" sz="2800" dirty="0"/>
              <a:t>(sepsis sévère, neutropénie, colonisation connue, KT fémoral)</a:t>
            </a:r>
          </a:p>
          <a:p>
            <a:pPr marL="0" indent="0">
              <a:buNone/>
            </a:pPr>
            <a:endParaRPr lang="fr-FR" sz="2800" dirty="0"/>
          </a:p>
          <a:p>
            <a:r>
              <a:rPr lang="fr-FR" sz="3300" dirty="0" err="1">
                <a:solidFill>
                  <a:srgbClr val="0070C0"/>
                </a:solidFill>
              </a:rPr>
              <a:t>Candidémie</a:t>
            </a:r>
            <a:r>
              <a:rPr lang="fr-FR" sz="3300" dirty="0">
                <a:solidFill>
                  <a:srgbClr val="0070C0"/>
                </a:solidFill>
              </a:rPr>
              <a:t> : </a:t>
            </a:r>
            <a:r>
              <a:rPr lang="fr-FR" sz="3300" dirty="0"/>
              <a:t>CASPOFUNGINE, ECHINOCANDINE ou AZOLE</a:t>
            </a:r>
          </a:p>
          <a:p>
            <a:pPr marL="0" indent="0">
              <a:buNone/>
            </a:pPr>
            <a:r>
              <a:rPr lang="fr-FR" sz="2800" dirty="0"/>
              <a:t>(KT fémoral, nutrition parentérale, antibiothérapie large spectre prolongée, hémopathie maligne, greffe, colonisation multisite à candida…)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2216966-ECF2-4312-85FE-4CC36762C8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5A59E2A-1A41-458F-BE72-C84BF0B910DD}"/>
              </a:ext>
            </a:extLst>
          </p:cNvPr>
          <p:cNvSpPr txBox="1"/>
          <p:nvPr/>
        </p:nvSpPr>
        <p:spPr>
          <a:xfrm rot="20395085">
            <a:off x="81099" y="1157773"/>
            <a:ext cx="377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Bradley Hand ITC" panose="03070402050302030203" pitchFamily="66" charset="0"/>
              </a:rPr>
              <a:t>Si on suspecte </a:t>
            </a:r>
            <a:r>
              <a:rPr lang="fr-FR" dirty="0">
                <a:latin typeface="Bradley Hand ITC" panose="03070402050302030203" pitchFamily="66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0536003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E9AE8-12A5-4051-A4C2-DABABDFD6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1F810710-8CAD-4F8B-89B1-1C8CDD6B0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D91BF3E-6DE4-44D4-86AD-73DBABF1E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719" y="460260"/>
            <a:ext cx="8873897" cy="62012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598B9-A0DB-432E-8077-669869A430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5167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0640D8-BB50-41CF-AAFE-8FAF2BEB7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281" y="515447"/>
            <a:ext cx="9126417" cy="1320800"/>
          </a:xfrm>
        </p:spPr>
        <p:txBody>
          <a:bodyPr>
            <a:normAutofit fontScale="90000"/>
          </a:bodyPr>
          <a:lstStyle/>
          <a:p>
            <a:r>
              <a:rPr lang="fr-FR" sz="3200" dirty="0"/>
              <a:t>AVEC LES RÉSULTATS BACTÉRIO/MYCO CONNUS QUELLE DURÉE DE L’ANTIBIOTHÉRAPIE SYSTÉMIQUE ? 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54E9A30-0B52-4C9E-ABFC-783D8929F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915" y="1640079"/>
            <a:ext cx="9755368" cy="1932570"/>
          </a:xfrm>
        </p:spPr>
        <p:txBody>
          <a:bodyPr>
            <a:normAutofit/>
          </a:bodyPr>
          <a:lstStyle/>
          <a:p>
            <a:r>
              <a:rPr lang="fr-FR" sz="2200" dirty="0"/>
              <a:t>Secondairement adaptée après résultat </a:t>
            </a:r>
            <a:r>
              <a:rPr lang="fr-FR" sz="2200" dirty="0" err="1"/>
              <a:t>bactério</a:t>
            </a:r>
            <a:r>
              <a:rPr lang="fr-FR" sz="2200" dirty="0"/>
              <a:t> si besoin </a:t>
            </a:r>
          </a:p>
          <a:p>
            <a:r>
              <a:rPr lang="fr-FR" sz="2200" dirty="0"/>
              <a:t>Désescalade possible à discuter après identification de l’agent infectieux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dirty="0"/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54458B3-9E77-48F9-A0B0-DD1DA627C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8C4E8DA-F94B-4B29-8823-B259C7FF152C}"/>
              </a:ext>
            </a:extLst>
          </p:cNvPr>
          <p:cNvSpPr txBox="1"/>
          <p:nvPr/>
        </p:nvSpPr>
        <p:spPr>
          <a:xfrm>
            <a:off x="116500" y="2982923"/>
            <a:ext cx="10643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002060"/>
                </a:solidFill>
              </a:rPr>
              <a:t>Durée de l’antibiothérapie systémique avec KT en place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3369D26-697D-4D76-9571-3E4D874C602B}"/>
              </a:ext>
            </a:extLst>
          </p:cNvPr>
          <p:cNvSpPr txBox="1"/>
          <p:nvPr/>
        </p:nvSpPr>
        <p:spPr>
          <a:xfrm>
            <a:off x="770426" y="3646381"/>
            <a:ext cx="874834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a) La durée dépend de la classification de l’infection</a:t>
            </a:r>
          </a:p>
          <a:p>
            <a:endParaRPr lang="fr-FR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Colonisation KT isolée</a:t>
            </a:r>
          </a:p>
          <a:p>
            <a:r>
              <a:rPr lang="fr-FR" sz="2400" dirty="0"/>
              <a:t>(Hémoculture KT positive – Hémoculture périph négative – absence de signe d’infection) </a:t>
            </a:r>
          </a:p>
          <a:p>
            <a:r>
              <a:rPr lang="fr-FR" sz="2400" dirty="0"/>
              <a:t>Le verrou seul peut suffire (avis infectiologue) </a:t>
            </a:r>
          </a:p>
          <a:p>
            <a:endParaRPr lang="fr-FR" sz="2400" dirty="0"/>
          </a:p>
          <a:p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2653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DD0FAC1-C990-49E6-978A-18F20C038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985" y="3986180"/>
            <a:ext cx="8596668" cy="1400296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fr-FR" sz="2800" dirty="0">
                <a:solidFill>
                  <a:srgbClr val="0070C0"/>
                </a:solidFill>
              </a:rPr>
              <a:t>Bactériémie / </a:t>
            </a:r>
            <a:r>
              <a:rPr lang="fr-FR" sz="2800" dirty="0" err="1">
                <a:solidFill>
                  <a:srgbClr val="0070C0"/>
                </a:solidFill>
              </a:rPr>
              <a:t>fongémie</a:t>
            </a:r>
            <a:r>
              <a:rPr lang="fr-FR" sz="2800" dirty="0">
                <a:solidFill>
                  <a:srgbClr val="0070C0"/>
                </a:solidFill>
              </a:rPr>
              <a:t> liée au KT laissé en place</a:t>
            </a:r>
          </a:p>
          <a:p>
            <a:pPr marL="0" indent="0">
              <a:spcBef>
                <a:spcPts val="0"/>
              </a:spcBef>
              <a:buClr>
                <a:srgbClr val="0070C0"/>
              </a:buClr>
              <a:buNone/>
            </a:pPr>
            <a:r>
              <a:rPr lang="fr-FR" sz="2400" dirty="0">
                <a:solidFill>
                  <a:schemeClr val="tx1"/>
                </a:solidFill>
              </a:rPr>
              <a:t>Verrou 10 jours</a:t>
            </a:r>
          </a:p>
          <a:p>
            <a:pPr marL="0" indent="0">
              <a:spcBef>
                <a:spcPts val="0"/>
              </a:spcBef>
              <a:buClr>
                <a:srgbClr val="0070C0"/>
              </a:buClr>
              <a:buNone/>
            </a:pPr>
            <a:r>
              <a:rPr lang="fr-FR" sz="2400" dirty="0">
                <a:solidFill>
                  <a:schemeClr val="tx1"/>
                </a:solidFill>
              </a:rPr>
              <a:t>Antibiothérapie systémique adaptée à l’agent infectieux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B03FD4D-F548-4C48-973B-3104FB46375A}"/>
              </a:ext>
            </a:extLst>
          </p:cNvPr>
          <p:cNvSpPr txBox="1"/>
          <p:nvPr/>
        </p:nvSpPr>
        <p:spPr>
          <a:xfrm>
            <a:off x="931985" y="4501662"/>
            <a:ext cx="7658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7896AF8-8E5E-4026-81C6-A10F63771978}"/>
              </a:ext>
            </a:extLst>
          </p:cNvPr>
          <p:cNvSpPr txBox="1"/>
          <p:nvPr/>
        </p:nvSpPr>
        <p:spPr>
          <a:xfrm>
            <a:off x="1002324" y="1120690"/>
            <a:ext cx="817463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Infection KT + signes infectieux locaux </a:t>
            </a:r>
          </a:p>
          <a:p>
            <a:r>
              <a:rPr lang="fr-FR" sz="2400" dirty="0"/>
              <a:t>(Site, insertion KT, abcès, </a:t>
            </a:r>
            <a:r>
              <a:rPr lang="fr-FR" sz="2400" dirty="0" err="1"/>
              <a:t>tunnellite</a:t>
            </a:r>
            <a:r>
              <a:rPr lang="fr-FR" sz="2400" dirty="0"/>
              <a:t>…)</a:t>
            </a:r>
          </a:p>
          <a:p>
            <a:r>
              <a:rPr lang="fr-FR" sz="2400" dirty="0"/>
              <a:t>Retrait KT, sauf si décision de verrou </a:t>
            </a:r>
          </a:p>
          <a:p>
            <a:r>
              <a:rPr lang="fr-FR" sz="2400" dirty="0"/>
              <a:t>Chir ? À discuter </a:t>
            </a:r>
          </a:p>
          <a:p>
            <a:r>
              <a:rPr lang="fr-FR" sz="2400" dirty="0"/>
              <a:t>Antibiothérapie systémique adaptée à la </a:t>
            </a:r>
            <a:r>
              <a:rPr lang="fr-FR" sz="2400" dirty="0" err="1"/>
              <a:t>bactério</a:t>
            </a:r>
            <a:r>
              <a:rPr lang="fr-FR" sz="2400" dirty="0"/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18409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7DFE31A-C166-46A1-9D2E-F0935955A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635" y="4642216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>
                <a:solidFill>
                  <a:schemeClr val="tx1"/>
                </a:solidFill>
              </a:rPr>
              <a:t>2) KT laissé en place + verrou antibiotique 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SCN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BGN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fr-FR" sz="2400" dirty="0" err="1">
                <a:solidFill>
                  <a:srgbClr val="0070C0"/>
                </a:solidFill>
              </a:rPr>
              <a:t>Strepto</a:t>
            </a:r>
            <a:r>
              <a:rPr lang="fr-FR" sz="2400" dirty="0">
                <a:solidFill>
                  <a:srgbClr val="0070C0"/>
                </a:solidFill>
              </a:rPr>
              <a:t>, </a:t>
            </a:r>
            <a:r>
              <a:rPr lang="fr-FR" sz="2400" dirty="0" err="1">
                <a:solidFill>
                  <a:srgbClr val="0070C0"/>
                </a:solidFill>
              </a:rPr>
              <a:t>enterocoque</a:t>
            </a:r>
            <a:r>
              <a:rPr lang="fr-FR" sz="2400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4" name="Accolade fermante 3">
            <a:extLst>
              <a:ext uri="{FF2B5EF4-FFF2-40B4-BE49-F238E27FC236}">
                <a16:creationId xmlns:a16="http://schemas.microsoft.com/office/drawing/2014/main" id="{954D58C6-1050-4D98-9777-434BB3CDC091}"/>
              </a:ext>
            </a:extLst>
          </p:cNvPr>
          <p:cNvSpPr/>
          <p:nvPr/>
        </p:nvSpPr>
        <p:spPr>
          <a:xfrm>
            <a:off x="4984461" y="5391943"/>
            <a:ext cx="211016" cy="1169377"/>
          </a:xfrm>
          <a:prstGeom prst="rightBrace">
            <a:avLst/>
          </a:prstGeom>
          <a:ln>
            <a:solidFill>
              <a:srgbClr val="0070C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F555AD5-4085-4AF4-9D4D-2F3A5D955A06}"/>
              </a:ext>
            </a:extLst>
          </p:cNvPr>
          <p:cNvSpPr txBox="1"/>
          <p:nvPr/>
        </p:nvSpPr>
        <p:spPr>
          <a:xfrm>
            <a:off x="5773617" y="5561134"/>
            <a:ext cx="51815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>
                <a:solidFill>
                  <a:srgbClr val="0070C0"/>
                </a:solidFill>
              </a:rPr>
              <a:t>10 jours de traitement systémique en même temps que le verrou 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E43B089-0466-4FD6-9DA6-341FBE6DCBC6}"/>
              </a:ext>
            </a:extLst>
          </p:cNvPr>
          <p:cNvSpPr txBox="1"/>
          <p:nvPr/>
        </p:nvSpPr>
        <p:spPr>
          <a:xfrm>
            <a:off x="800100" y="1022898"/>
            <a:ext cx="101551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fr-FR" sz="2400" dirty="0"/>
              <a:t>Si ablation de KT et 1</a:t>
            </a:r>
            <a:r>
              <a:rPr lang="fr-FR" sz="2400" baseline="30000" dirty="0"/>
              <a:t>ère</a:t>
            </a:r>
            <a:r>
              <a:rPr lang="fr-FR" sz="2400" dirty="0"/>
              <a:t> hémoculture de contrôle négative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SCN : </a:t>
            </a:r>
          </a:p>
          <a:p>
            <a:r>
              <a:rPr lang="fr-FR" sz="2400" dirty="0"/>
              <a:t>soit ablation de KT-&gt; guérison : avis infectiologue pour non prescription d’antibiotique </a:t>
            </a:r>
          </a:p>
          <a:p>
            <a:r>
              <a:rPr lang="fr-FR" sz="2400" dirty="0"/>
              <a:t>soit apyrexie et absence de matériel endovasculaire : 3 jours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 err="1">
                <a:solidFill>
                  <a:srgbClr val="0070C0"/>
                </a:solidFill>
              </a:rPr>
              <a:t>Strepto</a:t>
            </a:r>
            <a:r>
              <a:rPr lang="fr-FR" sz="2400" dirty="0">
                <a:solidFill>
                  <a:srgbClr val="0070C0"/>
                </a:solidFill>
              </a:rPr>
              <a:t>, </a:t>
            </a:r>
            <a:r>
              <a:rPr lang="fr-FR" sz="2400" dirty="0" err="1">
                <a:solidFill>
                  <a:srgbClr val="0070C0"/>
                </a:solidFill>
              </a:rPr>
              <a:t>enterocoque</a:t>
            </a:r>
            <a:r>
              <a:rPr lang="fr-FR" sz="2400" dirty="0">
                <a:solidFill>
                  <a:srgbClr val="0070C0"/>
                </a:solidFill>
              </a:rPr>
              <a:t>, BGN </a:t>
            </a:r>
            <a:r>
              <a:rPr lang="fr-FR" sz="2400" dirty="0"/>
              <a:t>: 7 jours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 err="1">
                <a:solidFill>
                  <a:srgbClr val="0070C0"/>
                </a:solidFill>
              </a:rPr>
              <a:t>Staph</a:t>
            </a:r>
            <a:r>
              <a:rPr lang="fr-FR" sz="2400" dirty="0">
                <a:solidFill>
                  <a:srgbClr val="0070C0"/>
                </a:solidFill>
              </a:rPr>
              <a:t>. aureus : </a:t>
            </a:r>
            <a:r>
              <a:rPr lang="fr-FR" sz="2400" dirty="0"/>
              <a:t>14 jours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Candida </a:t>
            </a:r>
            <a:r>
              <a:rPr lang="fr-FR" sz="2400" dirty="0" err="1">
                <a:solidFill>
                  <a:srgbClr val="0070C0"/>
                </a:solidFill>
              </a:rPr>
              <a:t>sp</a:t>
            </a:r>
            <a:r>
              <a:rPr lang="fr-FR" sz="2400" dirty="0">
                <a:solidFill>
                  <a:srgbClr val="0070C0"/>
                </a:solidFill>
              </a:rPr>
              <a:t> : </a:t>
            </a:r>
            <a:r>
              <a:rPr lang="fr-FR" sz="2400" dirty="0"/>
              <a:t>14 jours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Thrombophlébite septique : </a:t>
            </a:r>
            <a:r>
              <a:rPr lang="fr-FR" sz="2400" dirty="0"/>
              <a:t>21 jours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05026C7-AA9C-4E65-93FC-1513E6C29891}"/>
              </a:ext>
            </a:extLst>
          </p:cNvPr>
          <p:cNvSpPr txBox="1"/>
          <p:nvPr/>
        </p:nvSpPr>
        <p:spPr>
          <a:xfrm>
            <a:off x="896038" y="296680"/>
            <a:ext cx="77548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b) La durée dépend de l’agent infectieux</a:t>
            </a:r>
          </a:p>
        </p:txBody>
      </p:sp>
    </p:spTree>
    <p:extLst>
      <p:ext uri="{BB962C8B-B14F-4D97-AF65-F5344CB8AC3E}">
        <p14:creationId xmlns:p14="http://schemas.microsoft.com/office/powerpoint/2010/main" val="25417671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37033F-541F-48B5-94BF-3A2C47A6D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110" y="592015"/>
            <a:ext cx="8941452" cy="1007533"/>
          </a:xfrm>
        </p:spPr>
        <p:txBody>
          <a:bodyPr>
            <a:normAutofit fontScale="90000"/>
          </a:bodyPr>
          <a:lstStyle/>
          <a:p>
            <a:r>
              <a:rPr lang="fr-FR" sz="3100" dirty="0">
                <a:solidFill>
                  <a:srgbClr val="00B0F0"/>
                </a:solidFill>
              </a:rPr>
              <a:t>2) Si décision de maintien du KT : RÉALISATION D’UN VERROU ANTIBIOTIQUE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D2B690-22E3-4E47-B37A-FE8738D3E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110" y="1617133"/>
            <a:ext cx="10365805" cy="52408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u="sng" dirty="0">
                <a:solidFill>
                  <a:srgbClr val="FF0000"/>
                </a:solidFill>
              </a:rPr>
              <a:t>LIMITES</a:t>
            </a:r>
            <a:r>
              <a:rPr lang="fr-FR" sz="2400" u="sng" dirty="0">
                <a:solidFill>
                  <a:schemeClr val="accent1"/>
                </a:solidFill>
              </a:rPr>
              <a:t> DU VERROU LOCAL D’ANTIBIOTIQUE:</a:t>
            </a:r>
          </a:p>
          <a:p>
            <a:pPr marL="0" indent="0">
              <a:buNone/>
            </a:pPr>
            <a:endParaRPr lang="fr-FR" sz="2400" u="sng" dirty="0">
              <a:solidFill>
                <a:schemeClr val="accent1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Ne doit pas déroger aux règles d’ablation des KT</a:t>
            </a:r>
          </a:p>
          <a:p>
            <a:pPr marL="0" indent="0">
              <a:buNone/>
            </a:pPr>
            <a:endParaRPr lang="fr-FR" sz="2400" dirty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Si décision d’ablation de KT : pas de verrou</a:t>
            </a:r>
          </a:p>
          <a:p>
            <a:pPr marL="0" indent="0">
              <a:buNone/>
            </a:pPr>
            <a:endParaRPr lang="fr-FR" sz="2400" dirty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Non recommandé avec antibiothérapie probabiliste </a:t>
            </a:r>
            <a:r>
              <a:rPr lang="fr-FR" sz="2400" dirty="0">
                <a:solidFill>
                  <a:srgbClr val="FF0000"/>
                </a:solidFill>
              </a:rPr>
              <a:t>(infection toujours documentée)</a:t>
            </a:r>
          </a:p>
          <a:p>
            <a:pPr marL="0" indent="0">
              <a:buNone/>
            </a:pPr>
            <a:endParaRPr lang="fr-FR" sz="2400" dirty="0">
              <a:solidFill>
                <a:srgbClr val="FF0000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Verrou préventif : doit rester une exception </a:t>
            </a:r>
          </a:p>
          <a:p>
            <a:pPr lvl="1"/>
            <a:r>
              <a:rPr lang="fr-FR" sz="2000" dirty="0">
                <a:solidFill>
                  <a:schemeClr val="tx1"/>
                </a:solidFill>
              </a:rPr>
              <a:t>Patient à haut risque infectieux et avec KT longue durée : nutrition parentérale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0D3D7C-A6F7-44E4-9400-85EDEDE3F6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2271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E7EA02-D3AD-4EC9-9B15-6194E2FE2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068" y="-1185333"/>
            <a:ext cx="9715174" cy="1320800"/>
          </a:xfrm>
        </p:spPr>
        <p:txBody>
          <a:bodyPr/>
          <a:lstStyle/>
          <a:p>
            <a:br>
              <a:rPr lang="fr-FR" dirty="0"/>
            </a:b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5351F6D-0F89-428A-952B-2217EEC54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965" y="700085"/>
            <a:ext cx="9527604" cy="63337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200" u="sng" dirty="0">
                <a:solidFill>
                  <a:srgbClr val="FF0000"/>
                </a:solidFill>
              </a:rPr>
              <a:t>BUTS</a:t>
            </a:r>
            <a:r>
              <a:rPr lang="fr-FR" sz="3200" u="sng" dirty="0">
                <a:solidFill>
                  <a:schemeClr val="accent1"/>
                </a:solidFill>
              </a:rPr>
              <a:t> DU VERROU LOCAL </a:t>
            </a:r>
            <a:r>
              <a:rPr lang="fr-FR" sz="3200" dirty="0">
                <a:solidFill>
                  <a:schemeClr val="accent1"/>
                </a:solidFill>
              </a:rPr>
              <a:t>:</a:t>
            </a:r>
          </a:p>
          <a:p>
            <a:pPr marL="0" indent="0">
              <a:buNone/>
            </a:pPr>
            <a:r>
              <a:rPr lang="fr-FR" sz="3200" dirty="0">
                <a:solidFill>
                  <a:schemeClr val="accent1"/>
                </a:solidFill>
              </a:rPr>
              <a:t> </a:t>
            </a:r>
          </a:p>
          <a:p>
            <a:r>
              <a:rPr lang="fr-FR" sz="3200" dirty="0">
                <a:solidFill>
                  <a:schemeClr val="accent1"/>
                </a:solidFill>
              </a:rPr>
              <a:t>Traiter une ILC sur KT longue durée (à tout âge)</a:t>
            </a:r>
          </a:p>
          <a:p>
            <a:pPr lvl="1"/>
            <a:r>
              <a:rPr lang="fr-FR" sz="2400" dirty="0">
                <a:solidFill>
                  <a:schemeClr val="tx2"/>
                </a:solidFill>
              </a:rPr>
              <a:t>Non compliquée</a:t>
            </a:r>
          </a:p>
          <a:p>
            <a:pPr lvl="1"/>
            <a:r>
              <a:rPr lang="fr-FR" sz="2400" dirty="0">
                <a:solidFill>
                  <a:schemeClr val="tx2"/>
                </a:solidFill>
              </a:rPr>
              <a:t>SCN ou entérocoque </a:t>
            </a:r>
          </a:p>
          <a:p>
            <a:pPr lvl="1"/>
            <a:r>
              <a:rPr lang="fr-FR" sz="2400" dirty="0">
                <a:solidFill>
                  <a:schemeClr val="tx2"/>
                </a:solidFill>
              </a:rPr>
              <a:t>À discuter si entérobactérie (sauf si neutropénie : risque ++)</a:t>
            </a:r>
          </a:p>
          <a:p>
            <a:pPr lvl="1"/>
            <a:r>
              <a:rPr lang="fr-FR" sz="2400" dirty="0">
                <a:solidFill>
                  <a:schemeClr val="tx2"/>
                </a:solidFill>
              </a:rPr>
              <a:t>Avis ultra spécialisé si </a:t>
            </a:r>
            <a:r>
              <a:rPr lang="fr-FR" sz="2400" dirty="0" err="1">
                <a:solidFill>
                  <a:schemeClr val="tx2"/>
                </a:solidFill>
              </a:rPr>
              <a:t>pyo</a:t>
            </a:r>
            <a:r>
              <a:rPr lang="fr-FR" sz="2400" dirty="0">
                <a:solidFill>
                  <a:schemeClr val="tx2"/>
                </a:solidFill>
              </a:rPr>
              <a:t> (sauf si neutropénie : risque ++++)</a:t>
            </a:r>
          </a:p>
          <a:p>
            <a:pPr lvl="1"/>
            <a:r>
              <a:rPr lang="fr-FR" sz="2400" dirty="0">
                <a:solidFill>
                  <a:schemeClr val="tx2"/>
                </a:solidFill>
              </a:rPr>
              <a:t>Pas pour kt </a:t>
            </a:r>
            <a:r>
              <a:rPr lang="fr-FR" sz="2400" dirty="0" err="1">
                <a:solidFill>
                  <a:schemeClr val="tx2"/>
                </a:solidFill>
              </a:rPr>
              <a:t>dialyse,Picc</a:t>
            </a:r>
            <a:r>
              <a:rPr lang="fr-FR" sz="2400" dirty="0">
                <a:solidFill>
                  <a:schemeClr val="tx2"/>
                </a:solidFill>
              </a:rPr>
              <a:t> et </a:t>
            </a:r>
            <a:r>
              <a:rPr lang="fr-FR" sz="2400" dirty="0" err="1">
                <a:solidFill>
                  <a:schemeClr val="tx2"/>
                </a:solidFill>
              </a:rPr>
              <a:t>Mid</a:t>
            </a:r>
            <a:r>
              <a:rPr lang="fr-FR" sz="2400" dirty="0">
                <a:solidFill>
                  <a:schemeClr val="tx2"/>
                </a:solidFill>
              </a:rPr>
              <a:t> line</a:t>
            </a:r>
          </a:p>
          <a:p>
            <a:pPr marL="457200" lvl="1" indent="0">
              <a:buNone/>
            </a:pPr>
            <a:endParaRPr lang="fr-FR" sz="2400" dirty="0">
              <a:solidFill>
                <a:schemeClr val="tx2"/>
              </a:solidFill>
            </a:endParaRPr>
          </a:p>
          <a:p>
            <a:pPr marL="0" lvl="1" indent="360363"/>
            <a:r>
              <a:rPr lang="fr-FR" sz="3200" dirty="0">
                <a:solidFill>
                  <a:schemeClr val="accent1"/>
                </a:solidFill>
              </a:rPr>
              <a:t>But : </a:t>
            </a:r>
            <a:r>
              <a:rPr lang="fr-FR" sz="3200" dirty="0">
                <a:solidFill>
                  <a:srgbClr val="FF0000"/>
                </a:solidFill>
              </a:rPr>
              <a:t>conservation du KT longue durée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D79E6EE-4616-457A-A73E-AF152E7B2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313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3BF33B-5067-4BD7-84F4-924557660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67" y="-1320800"/>
            <a:ext cx="8596668" cy="1320800"/>
          </a:xfrm>
        </p:spPr>
        <p:txBody>
          <a:bodyPr>
            <a:normAutofit/>
          </a:bodyPr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E6D228-6874-41C8-BF45-74494380A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500" y="656124"/>
            <a:ext cx="11319282" cy="5973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u="sng" dirty="0">
                <a:solidFill>
                  <a:srgbClr val="FF0000"/>
                </a:solidFill>
              </a:rPr>
              <a:t>PRINCIPES</a:t>
            </a:r>
            <a:r>
              <a:rPr lang="fr-FR" sz="2800" u="sng" dirty="0">
                <a:solidFill>
                  <a:schemeClr val="accent1"/>
                </a:solidFill>
              </a:rPr>
              <a:t> DU VERROU LOCAL :</a:t>
            </a:r>
          </a:p>
          <a:p>
            <a:pPr marL="0" indent="0">
              <a:buNone/>
            </a:pPr>
            <a:r>
              <a:rPr lang="fr-FR" sz="2800" u="sng" dirty="0">
                <a:solidFill>
                  <a:schemeClr val="accent1"/>
                </a:solidFill>
              </a:rPr>
              <a:t> </a:t>
            </a:r>
          </a:p>
          <a:p>
            <a:pPr lvl="1"/>
            <a:r>
              <a:rPr lang="fr-FR" sz="2800" dirty="0">
                <a:solidFill>
                  <a:schemeClr val="accent1"/>
                </a:solidFill>
              </a:rPr>
              <a:t>Stériliser le KT : </a:t>
            </a:r>
            <a:r>
              <a:rPr lang="fr-FR" sz="2800" dirty="0">
                <a:solidFill>
                  <a:srgbClr val="0070C0"/>
                </a:solidFill>
              </a:rPr>
              <a:t>colonisation ou infection endoluminale (toujours inactif </a:t>
            </a:r>
            <a:r>
              <a:rPr lang="fr-FR" sz="2800">
                <a:solidFill>
                  <a:srgbClr val="0070C0"/>
                </a:solidFill>
              </a:rPr>
              <a:t>si infection </a:t>
            </a:r>
            <a:r>
              <a:rPr lang="fr-FR" sz="2800" dirty="0" err="1">
                <a:solidFill>
                  <a:srgbClr val="0070C0"/>
                </a:solidFill>
              </a:rPr>
              <a:t>extraluminale</a:t>
            </a:r>
            <a:r>
              <a:rPr lang="fr-FR" sz="2800" dirty="0">
                <a:solidFill>
                  <a:srgbClr val="0070C0"/>
                </a:solidFill>
              </a:rPr>
              <a:t>)</a:t>
            </a:r>
          </a:p>
          <a:p>
            <a:pPr lvl="1"/>
            <a:r>
              <a:rPr lang="fr-FR" sz="2800" dirty="0">
                <a:solidFill>
                  <a:schemeClr val="accent1"/>
                </a:solidFill>
              </a:rPr>
              <a:t>Traiter colonisation/infection associées à un biofilm </a:t>
            </a:r>
          </a:p>
          <a:p>
            <a:pPr lvl="1"/>
            <a:r>
              <a:rPr lang="fr-FR" sz="2800" dirty="0">
                <a:solidFill>
                  <a:schemeClr val="accent1"/>
                </a:solidFill>
              </a:rPr>
              <a:t>Injection locale d’un antibiotique à forte concentration </a:t>
            </a:r>
          </a:p>
          <a:p>
            <a:pPr marL="457200" lvl="1" indent="0">
              <a:buNone/>
            </a:pPr>
            <a:r>
              <a:rPr lang="fr-FR" sz="2800" dirty="0">
                <a:solidFill>
                  <a:srgbClr val="0070C0"/>
                </a:solidFill>
              </a:rPr>
              <a:t>(&gt; 100 à 1000 fois la CMI de l’agent infectieux)</a:t>
            </a:r>
          </a:p>
          <a:p>
            <a:pPr lvl="1"/>
            <a:r>
              <a:rPr lang="fr-FR" sz="2800" dirty="0">
                <a:solidFill>
                  <a:schemeClr val="accent1"/>
                </a:solidFill>
              </a:rPr>
              <a:t>Garder la forte concentration d’antibiotique </a:t>
            </a:r>
            <a:r>
              <a:rPr lang="fr-FR" sz="2800" dirty="0">
                <a:solidFill>
                  <a:srgbClr val="0070C0"/>
                </a:solidFill>
              </a:rPr>
              <a:t>&gt;</a:t>
            </a:r>
            <a:r>
              <a:rPr lang="fr-FR" sz="2800" dirty="0">
                <a:solidFill>
                  <a:schemeClr val="accent1"/>
                </a:solidFill>
              </a:rPr>
              <a:t> </a:t>
            </a:r>
            <a:r>
              <a:rPr lang="fr-FR" sz="2800" dirty="0">
                <a:solidFill>
                  <a:srgbClr val="0070C0"/>
                </a:solidFill>
              </a:rPr>
              <a:t>à 8H et &lt; à 48H </a:t>
            </a:r>
          </a:p>
          <a:p>
            <a:pPr marL="457200" lvl="1" indent="0">
              <a:buNone/>
            </a:pPr>
            <a:r>
              <a:rPr lang="fr-FR" sz="2800" dirty="0">
                <a:solidFill>
                  <a:srgbClr val="0070C0"/>
                </a:solidFill>
              </a:rPr>
              <a:t>(changer l’antibiotique toutes les 48H max)</a:t>
            </a:r>
          </a:p>
          <a:p>
            <a:pPr marL="457200" lvl="1" indent="0">
              <a:buNone/>
            </a:pPr>
            <a:r>
              <a:rPr lang="fr-FR" sz="2800" dirty="0">
                <a:solidFill>
                  <a:srgbClr val="0070C0"/>
                </a:solidFill>
              </a:rPr>
              <a:t>Durée totale 10 jours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087FAD-233B-4B0E-A6D1-B0E4198E1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9214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27F4D3-7A8A-4A36-B9DD-437E8CB15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57908"/>
            <a:ext cx="8596668" cy="1320800"/>
          </a:xfrm>
        </p:spPr>
        <p:txBody>
          <a:bodyPr/>
          <a:lstStyle/>
          <a:p>
            <a:r>
              <a:rPr lang="fr-FR" dirty="0"/>
              <a:t>Réalisation d’un verrou local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B24EAA-37EF-4A0C-B375-2E9A83A71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242" y="1376486"/>
            <a:ext cx="9319520" cy="45143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3600" b="1" dirty="0">
                <a:solidFill>
                  <a:srgbClr val="FF0000"/>
                </a:solidFill>
              </a:rPr>
              <a:t>Précocité ++, documenté ++ </a:t>
            </a:r>
          </a:p>
          <a:p>
            <a:pPr marL="0" indent="0">
              <a:buNone/>
            </a:pPr>
            <a:r>
              <a:rPr lang="fr-FR" sz="3600" b="1" dirty="0">
                <a:solidFill>
                  <a:srgbClr val="FF0000"/>
                </a:solidFill>
              </a:rPr>
              <a:t>Toujours associer l’antibiothérapie systémique</a:t>
            </a:r>
          </a:p>
          <a:p>
            <a:r>
              <a:rPr lang="fr-FR" sz="2800" dirty="0">
                <a:solidFill>
                  <a:schemeClr val="tx1"/>
                </a:solidFill>
              </a:rPr>
              <a:t>Anticoagulation : n’est plus recommandée</a:t>
            </a:r>
          </a:p>
          <a:p>
            <a:r>
              <a:rPr lang="fr-FR" sz="2800" dirty="0">
                <a:solidFill>
                  <a:schemeClr val="tx1"/>
                </a:solidFill>
              </a:rPr>
              <a:t>Périodicité : 24H à 48H</a:t>
            </a:r>
          </a:p>
          <a:p>
            <a:pPr marL="1793875" lvl="5" indent="-176213"/>
            <a:r>
              <a:rPr lang="fr-FR" sz="2800" b="1" dirty="0">
                <a:solidFill>
                  <a:schemeClr val="tx1"/>
                </a:solidFill>
              </a:rPr>
              <a:t>3ml d’antibiotique à forte concentration</a:t>
            </a:r>
          </a:p>
          <a:p>
            <a:pPr marL="0" lvl="5" indent="360363"/>
            <a:r>
              <a:rPr lang="fr-FR" sz="2800" dirty="0">
                <a:solidFill>
                  <a:schemeClr val="tx1"/>
                </a:solidFill>
              </a:rPr>
              <a:t>Ne pas rincer après l’antibiotique</a:t>
            </a:r>
          </a:p>
          <a:p>
            <a:pPr marL="0" lvl="5" indent="360363"/>
            <a:r>
              <a:rPr lang="fr-FR" sz="2800" dirty="0">
                <a:solidFill>
                  <a:schemeClr val="tx1"/>
                </a:solidFill>
              </a:rPr>
              <a:t>Ne pas utiliser immédiatement  le KT (min 12H après)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E745F39-2215-440D-8CD7-6473E9B214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78890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816A5BD-6348-4834-B3AB-D00E0683B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8501191-571E-4177-9F46-44957A47A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869" y="1172775"/>
            <a:ext cx="9421540" cy="379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17180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598AB-4E12-712A-936D-222EC581E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449" y="131884"/>
            <a:ext cx="8596668" cy="1320800"/>
          </a:xfrm>
        </p:spPr>
        <p:txBody>
          <a:bodyPr/>
          <a:lstStyle/>
          <a:p>
            <a:r>
              <a:rPr lang="fr-FR" dirty="0"/>
              <a:t>            STRATÉGIE DU VERROU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66A161-D4FB-0AB9-93A4-1A163DE68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57300"/>
            <a:ext cx="9442612" cy="53193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/>
              <a:t>       </a:t>
            </a:r>
            <a:r>
              <a:rPr lang="fr-FR" sz="2000" dirty="0">
                <a:solidFill>
                  <a:srgbClr val="FF0000"/>
                </a:solidFill>
              </a:rPr>
              <a:t>COLONISATION</a:t>
            </a:r>
            <a:r>
              <a:rPr lang="fr-FR" sz="2000" dirty="0"/>
              <a:t> DU KT</a:t>
            </a:r>
          </a:p>
          <a:p>
            <a:pPr marL="0" indent="0">
              <a:buNone/>
            </a:pPr>
            <a:r>
              <a:rPr lang="fr-FR" sz="2000" dirty="0"/>
              <a:t>           (</a:t>
            </a:r>
            <a:r>
              <a:rPr lang="fr-FR" sz="2000" dirty="0" err="1"/>
              <a:t>hémoc</a:t>
            </a:r>
            <a:r>
              <a:rPr lang="fr-FR" sz="2000" dirty="0"/>
              <a:t> KT+,</a:t>
            </a:r>
            <a:r>
              <a:rPr lang="fr-FR" sz="2000" dirty="0" err="1"/>
              <a:t>hémoc</a:t>
            </a:r>
            <a:r>
              <a:rPr lang="fr-FR" sz="2000" dirty="0"/>
              <a:t> périph-,absence d’infection locale)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            </a:t>
            </a:r>
            <a:r>
              <a:rPr lang="fr-FR" sz="2000" u="sng" dirty="0">
                <a:solidFill>
                  <a:srgbClr val="0070C0"/>
                </a:solidFill>
              </a:rPr>
              <a:t>Verrou seul : 10 jours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       </a:t>
            </a:r>
            <a:r>
              <a:rPr lang="fr-FR" sz="2000" dirty="0">
                <a:solidFill>
                  <a:srgbClr val="FF0000"/>
                </a:solidFill>
              </a:rPr>
              <a:t>INFECTION LIEE AU KT PROBABLE</a:t>
            </a:r>
          </a:p>
          <a:p>
            <a:pPr marL="0" indent="0">
              <a:buNone/>
            </a:pPr>
            <a:r>
              <a:rPr lang="fr-FR" sz="2000" dirty="0"/>
              <a:t>            (</a:t>
            </a:r>
            <a:r>
              <a:rPr lang="fr-FR" sz="2000" dirty="0" err="1"/>
              <a:t>hémoc</a:t>
            </a:r>
            <a:r>
              <a:rPr lang="fr-FR" sz="2000" dirty="0"/>
              <a:t> KT+, </a:t>
            </a:r>
            <a:r>
              <a:rPr lang="fr-FR" sz="2000" dirty="0" err="1"/>
              <a:t>hémoc</a:t>
            </a:r>
            <a:r>
              <a:rPr lang="fr-FR" sz="2000" dirty="0"/>
              <a:t> périph -, avec signes d’infection)</a:t>
            </a:r>
          </a:p>
          <a:p>
            <a:pPr marL="87313" indent="-87313">
              <a:buNone/>
            </a:pPr>
            <a:r>
              <a:rPr lang="fr-FR" sz="2000" dirty="0"/>
              <a:t>            -SCN, entérocoque: </a:t>
            </a:r>
            <a:r>
              <a:rPr lang="fr-FR" sz="2000" u="sng" dirty="0">
                <a:solidFill>
                  <a:srgbClr val="0070C0"/>
                </a:solidFill>
              </a:rPr>
              <a:t>verrou seul 10 jours </a:t>
            </a:r>
            <a:r>
              <a:rPr lang="fr-FR" sz="2000" i="1" u="sng" dirty="0">
                <a:solidFill>
                  <a:srgbClr val="0070C0"/>
                </a:solidFill>
              </a:rPr>
              <a:t>après avis infectiologue</a:t>
            </a:r>
            <a:r>
              <a:rPr lang="fr-FR" sz="2000" i="1" dirty="0">
                <a:solidFill>
                  <a:srgbClr val="0070C0"/>
                </a:solidFill>
              </a:rPr>
              <a:t> </a:t>
            </a:r>
            <a:r>
              <a:rPr lang="fr-FR" sz="2000" dirty="0"/>
              <a:t>(sauf si 		neutropénie fébrile)</a:t>
            </a:r>
          </a:p>
          <a:p>
            <a:pPr marL="0" indent="0">
              <a:buNone/>
            </a:pPr>
            <a:r>
              <a:rPr lang="fr-FR" sz="2000" dirty="0"/>
              <a:t>            -Si fièvre persistante à 48h ou </a:t>
            </a:r>
            <a:r>
              <a:rPr lang="fr-FR" sz="2000" dirty="0" err="1"/>
              <a:t>hémoc</a:t>
            </a:r>
            <a:r>
              <a:rPr lang="fr-FR" sz="2000" dirty="0"/>
              <a:t> périph + : </a:t>
            </a:r>
            <a:r>
              <a:rPr lang="fr-FR" sz="2000" u="sng" dirty="0">
                <a:solidFill>
                  <a:srgbClr val="0070C0"/>
                </a:solidFill>
              </a:rPr>
              <a:t>ajout ATB systémique</a:t>
            </a:r>
          </a:p>
          <a:p>
            <a:pPr marL="0" indent="0">
              <a:buNone/>
            </a:pPr>
            <a:r>
              <a:rPr lang="fr-FR" sz="2000" dirty="0"/>
              <a:t>            -Si BGN : </a:t>
            </a:r>
            <a:r>
              <a:rPr lang="fr-FR" sz="2000" u="sng" dirty="0">
                <a:solidFill>
                  <a:srgbClr val="0070C0"/>
                </a:solidFill>
              </a:rPr>
              <a:t>verrou + ATB 10 jours</a:t>
            </a:r>
          </a:p>
          <a:p>
            <a:pPr marL="0" indent="0">
              <a:buNone/>
            </a:pPr>
            <a:r>
              <a:rPr lang="fr-FR" sz="2000" dirty="0"/>
              <a:t>            -Si infection locale : mise à plat chirurgicale à discuter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98C3FA-E852-4E76-9331-E52F0C97C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5688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F7EEFF-DBD1-7B6A-194F-8B1DB62D5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677334" y="-745067"/>
            <a:ext cx="8596668" cy="745067"/>
          </a:xfrm>
        </p:spPr>
        <p:txBody>
          <a:bodyPr/>
          <a:lstStyle/>
          <a:p>
            <a:r>
              <a:rPr lang="fr-FR" dirty="0"/>
              <a:t>       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D02979-ECA7-960F-C6CF-CA2C01664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893" y="1559131"/>
            <a:ext cx="9893299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200" b="1" dirty="0">
                <a:solidFill>
                  <a:srgbClr val="FF0000"/>
                </a:solidFill>
              </a:rPr>
              <a:t>BACTÉRIÉMIE/FONGÉMIE LIÉE AU KT</a:t>
            </a:r>
          </a:p>
          <a:p>
            <a:pPr marL="0" indent="0">
              <a:buNone/>
            </a:pPr>
            <a:endParaRPr lang="fr-FR" sz="3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sz="3200" b="1" dirty="0"/>
              <a:t>      (</a:t>
            </a:r>
            <a:r>
              <a:rPr lang="fr-FR" sz="3200" b="1" dirty="0" err="1"/>
              <a:t>hémoc</a:t>
            </a:r>
            <a:r>
              <a:rPr lang="fr-FR" sz="3200" b="1" dirty="0"/>
              <a:t> KT +, </a:t>
            </a:r>
            <a:r>
              <a:rPr lang="fr-FR" sz="3200" b="1" dirty="0" err="1"/>
              <a:t>hémoc</a:t>
            </a:r>
            <a:r>
              <a:rPr lang="fr-FR" sz="3200" b="1" dirty="0"/>
              <a:t> périph + avec différentiel de pousse &gt; 2h,   signes infectieux présents)</a:t>
            </a:r>
          </a:p>
          <a:p>
            <a:pPr marL="0" indent="0">
              <a:buNone/>
            </a:pPr>
            <a:r>
              <a:rPr lang="fr-FR" sz="3200" b="1" dirty="0"/>
              <a:t>       </a:t>
            </a:r>
            <a:r>
              <a:rPr lang="fr-FR" sz="3200" b="1" u="sng" dirty="0">
                <a:solidFill>
                  <a:srgbClr val="0070C0"/>
                </a:solidFill>
              </a:rPr>
              <a:t>verrou + ATB 10 jours</a:t>
            </a:r>
            <a:r>
              <a:rPr lang="fr-FR" sz="3200" b="1" dirty="0">
                <a:solidFill>
                  <a:srgbClr val="0070C0"/>
                </a:solidFill>
              </a:rPr>
              <a:t>  </a:t>
            </a:r>
            <a:r>
              <a:rPr lang="fr-FR" sz="3200" b="1" dirty="0"/>
              <a:t>(+ si levures)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BF8AC33-190D-472E-BC55-3A0894209D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39925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605E3D-8998-499A-B739-B5E63F32E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652" y="-1320800"/>
            <a:ext cx="8596668" cy="13208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931074-0CAB-4D79-B54D-F915B59A8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302" y="524240"/>
            <a:ext cx="11306582" cy="50315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200" u="sng" dirty="0">
                <a:solidFill>
                  <a:schemeClr val="accent1"/>
                </a:solidFill>
              </a:rPr>
              <a:t>CAS PARTICULIER DU </a:t>
            </a:r>
            <a:r>
              <a:rPr lang="fr-FR" sz="3200" u="sng" dirty="0">
                <a:solidFill>
                  <a:srgbClr val="FF0000"/>
                </a:solidFill>
              </a:rPr>
              <a:t>VERROU INTERMITTENT</a:t>
            </a:r>
            <a:r>
              <a:rPr lang="fr-FR" sz="3200" dirty="0">
                <a:solidFill>
                  <a:srgbClr val="FF0000"/>
                </a:solidFill>
              </a:rPr>
              <a:t> </a:t>
            </a:r>
            <a:r>
              <a:rPr lang="fr-FR" sz="3600" dirty="0">
                <a:solidFill>
                  <a:schemeClr val="accent1"/>
                </a:solidFill>
              </a:rPr>
              <a:t>:</a:t>
            </a:r>
          </a:p>
          <a:p>
            <a:pPr marL="0" indent="0">
              <a:buNone/>
            </a:pPr>
            <a:endParaRPr lang="fr-FR" sz="7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fr-FR" sz="2800" dirty="0">
                <a:solidFill>
                  <a:srgbClr val="FF0000"/>
                </a:solidFill>
              </a:rPr>
              <a:t>Seulement si </a:t>
            </a:r>
            <a:r>
              <a:rPr lang="fr-FR" sz="2800" dirty="0">
                <a:solidFill>
                  <a:schemeClr val="tx1"/>
                </a:solidFill>
              </a:rPr>
              <a:t>: </a:t>
            </a:r>
          </a:p>
          <a:p>
            <a:pPr marL="0" indent="0">
              <a:buNone/>
            </a:pPr>
            <a:r>
              <a:rPr lang="fr-FR" sz="2800" dirty="0">
                <a:solidFill>
                  <a:schemeClr val="tx1"/>
                </a:solidFill>
              </a:rPr>
              <a:t>		amélioration clinique </a:t>
            </a:r>
          </a:p>
          <a:p>
            <a:pPr marL="0" indent="0">
              <a:buNone/>
            </a:pPr>
            <a:r>
              <a:rPr lang="fr-FR" sz="2800" dirty="0">
                <a:solidFill>
                  <a:schemeClr val="tx1"/>
                </a:solidFill>
              </a:rPr>
              <a:t>		après au moins 72H de verrou continu</a:t>
            </a:r>
          </a:p>
          <a:p>
            <a:pPr marL="0" indent="0">
              <a:buNone/>
            </a:pPr>
            <a:endParaRPr lang="fr-FR" sz="2800" dirty="0">
              <a:solidFill>
                <a:schemeClr val="tx1"/>
              </a:solidFill>
            </a:endParaRPr>
          </a:p>
          <a:p>
            <a:r>
              <a:rPr lang="fr-FR" sz="2800" dirty="0">
                <a:solidFill>
                  <a:schemeClr val="tx1"/>
                </a:solidFill>
              </a:rPr>
              <a:t>Avec antibiotique 12H sur 24H</a:t>
            </a:r>
          </a:p>
          <a:p>
            <a:pPr marL="0" indent="0">
              <a:buNone/>
            </a:pPr>
            <a:endParaRPr lang="fr-FR" sz="2800" dirty="0">
              <a:solidFill>
                <a:schemeClr val="tx1"/>
              </a:solidFill>
            </a:endParaRPr>
          </a:p>
          <a:p>
            <a:r>
              <a:rPr lang="fr-FR" sz="2800" dirty="0">
                <a:solidFill>
                  <a:schemeClr val="tx1"/>
                </a:solidFill>
              </a:rPr>
              <a:t>Permet d’administrer d’autres traitements en alternance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4283EA-E5E8-4216-9072-4AB857EEA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4231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D4AF2B-2148-4DB3-BCDA-5D13539B1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426" y="384907"/>
            <a:ext cx="8596668" cy="1320800"/>
          </a:xfrm>
        </p:spPr>
        <p:txBody>
          <a:bodyPr/>
          <a:lstStyle/>
          <a:p>
            <a:r>
              <a:rPr lang="fr-FR" dirty="0"/>
              <a:t>Technique verrou / surveillance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BA34C9-1847-410F-A8C0-9ED1D1675610}"/>
              </a:ext>
            </a:extLst>
          </p:cNvPr>
          <p:cNvSpPr/>
          <p:nvPr/>
        </p:nvSpPr>
        <p:spPr>
          <a:xfrm>
            <a:off x="3341077" y="1323730"/>
            <a:ext cx="3472962" cy="6066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Prélever 3 ml (verrou précédent) rinçage pulsé 10 ml sérum phy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061231-108E-48E5-82EC-B06E4E422FAD}"/>
              </a:ext>
            </a:extLst>
          </p:cNvPr>
          <p:cNvSpPr/>
          <p:nvPr/>
        </p:nvSpPr>
        <p:spPr>
          <a:xfrm>
            <a:off x="896814" y="2240083"/>
            <a:ext cx="2716823" cy="6506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Jour de l’hémoculture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CD46C4-C1D7-46FD-A7B4-9647B0A52086}"/>
              </a:ext>
            </a:extLst>
          </p:cNvPr>
          <p:cNvSpPr/>
          <p:nvPr/>
        </p:nvSpPr>
        <p:spPr>
          <a:xfrm>
            <a:off x="896811" y="3245334"/>
            <a:ext cx="2716823" cy="6506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err="1"/>
              <a:t>Hémoc</a:t>
            </a:r>
            <a:r>
              <a:rPr lang="fr-FR" sz="1400" dirty="0"/>
              <a:t> </a:t>
            </a:r>
            <a:r>
              <a:rPr lang="fr-FR" sz="1400" dirty="0" err="1"/>
              <a:t>aéro</a:t>
            </a:r>
            <a:r>
              <a:rPr lang="fr-FR" sz="1400" dirty="0"/>
              <a:t>/</a:t>
            </a:r>
            <a:r>
              <a:rPr lang="fr-FR" sz="1400" dirty="0" err="1"/>
              <a:t>anaéro</a:t>
            </a:r>
            <a:r>
              <a:rPr lang="fr-FR" sz="1400" dirty="0"/>
              <a:t> sur KT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72D99B-65A4-47F3-8A2D-B1EFC75A9633}"/>
              </a:ext>
            </a:extLst>
          </p:cNvPr>
          <p:cNvSpPr/>
          <p:nvPr/>
        </p:nvSpPr>
        <p:spPr>
          <a:xfrm>
            <a:off x="896811" y="4345351"/>
            <a:ext cx="2716823" cy="6506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Rinçage pulsé 10 ml sérum phy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D397EB-17F5-49A6-9757-DB6469938A20}"/>
              </a:ext>
            </a:extLst>
          </p:cNvPr>
          <p:cNvSpPr/>
          <p:nvPr/>
        </p:nvSpPr>
        <p:spPr>
          <a:xfrm>
            <a:off x="896810" y="5445368"/>
            <a:ext cx="2716823" cy="6506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Injecter 3 ml nouveau verrou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B59D51-6305-4261-B44F-938408C24114}"/>
              </a:ext>
            </a:extLst>
          </p:cNvPr>
          <p:cNvSpPr/>
          <p:nvPr/>
        </p:nvSpPr>
        <p:spPr>
          <a:xfrm>
            <a:off x="6260119" y="2240082"/>
            <a:ext cx="2716823" cy="6506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Pas le jour de l’hémoculture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A3D780-9859-4425-84D7-55980A77DE50}"/>
              </a:ext>
            </a:extLst>
          </p:cNvPr>
          <p:cNvSpPr/>
          <p:nvPr/>
        </p:nvSpPr>
        <p:spPr>
          <a:xfrm>
            <a:off x="6260119" y="3245334"/>
            <a:ext cx="2716823" cy="6506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Injecter 3 ml nouveau verrou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E7067F94-8F66-413A-BD26-8D1A681D75F6}"/>
              </a:ext>
            </a:extLst>
          </p:cNvPr>
          <p:cNvCxnSpPr/>
          <p:nvPr/>
        </p:nvCxnSpPr>
        <p:spPr>
          <a:xfrm>
            <a:off x="2136531" y="2890713"/>
            <a:ext cx="0" cy="274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548C65C2-3479-4870-BF82-14853EFA64E8}"/>
              </a:ext>
            </a:extLst>
          </p:cNvPr>
          <p:cNvCxnSpPr/>
          <p:nvPr/>
        </p:nvCxnSpPr>
        <p:spPr>
          <a:xfrm>
            <a:off x="2136531" y="3895965"/>
            <a:ext cx="0" cy="274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7A771C44-8734-42B8-A3AC-4FE701FB1D97}"/>
              </a:ext>
            </a:extLst>
          </p:cNvPr>
          <p:cNvCxnSpPr/>
          <p:nvPr/>
        </p:nvCxnSpPr>
        <p:spPr>
          <a:xfrm>
            <a:off x="2136531" y="4995982"/>
            <a:ext cx="0" cy="274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DB199B6F-6EA3-44A3-990E-417C82E2DBC8}"/>
              </a:ext>
            </a:extLst>
          </p:cNvPr>
          <p:cNvCxnSpPr/>
          <p:nvPr/>
        </p:nvCxnSpPr>
        <p:spPr>
          <a:xfrm>
            <a:off x="7621461" y="2890713"/>
            <a:ext cx="0" cy="274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71B55151-4F70-4BE7-A560-19B33F99A758}"/>
              </a:ext>
            </a:extLst>
          </p:cNvPr>
          <p:cNvCxnSpPr>
            <a:cxnSpLocks/>
          </p:cNvCxnSpPr>
          <p:nvPr/>
        </p:nvCxnSpPr>
        <p:spPr>
          <a:xfrm flipH="1">
            <a:off x="3534508" y="1930400"/>
            <a:ext cx="240324" cy="241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79824D8B-7BDB-41F2-9AC0-2C14E5861B6E}"/>
              </a:ext>
            </a:extLst>
          </p:cNvPr>
          <p:cNvCxnSpPr>
            <a:cxnSpLocks/>
          </p:cNvCxnSpPr>
          <p:nvPr/>
        </p:nvCxnSpPr>
        <p:spPr>
          <a:xfrm>
            <a:off x="6060827" y="1941873"/>
            <a:ext cx="269635" cy="2298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 22">
            <a:extLst>
              <a:ext uri="{FF2B5EF4-FFF2-40B4-BE49-F238E27FC236}">
                <a16:creationId xmlns:a16="http://schemas.microsoft.com/office/drawing/2014/main" id="{1EF35AC7-667A-465B-B9DA-F2AEE5E76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344" y="4033224"/>
            <a:ext cx="6754168" cy="265784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2B41AF1-5869-4CF0-90C8-5FDC3BFBD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70866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664730F-05B1-490A-B42C-BBE133C9F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187" y="598594"/>
            <a:ext cx="8562798" cy="625940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18C77D-99AE-4669-B82A-29910DC761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90708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24BEB0-13DB-49AB-A40D-D39E865FB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0673" y="181883"/>
            <a:ext cx="8596668" cy="1320800"/>
          </a:xfrm>
        </p:spPr>
        <p:txBody>
          <a:bodyPr/>
          <a:lstStyle/>
          <a:p>
            <a:r>
              <a:rPr lang="fr-FR" dirty="0"/>
              <a:t>Que faire si échec du verrou?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E06F9C-0178-44CF-A8AC-89E325D62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925" y="1066365"/>
            <a:ext cx="10655952" cy="5369603"/>
          </a:xfrm>
        </p:spPr>
        <p:txBody>
          <a:bodyPr/>
          <a:lstStyle/>
          <a:p>
            <a:pPr marL="0" indent="0">
              <a:buNone/>
            </a:pPr>
            <a:r>
              <a:rPr lang="fr-FR" sz="2800" u="sng" dirty="0">
                <a:solidFill>
                  <a:schemeClr val="accent1"/>
                </a:solidFill>
              </a:rPr>
              <a:t>Quels sont les CRITÈRES D’ECHEC d’un verrou local ?</a:t>
            </a:r>
            <a:endParaRPr lang="fr-FR" sz="2400" b="1" dirty="0">
              <a:solidFill>
                <a:srgbClr val="FF0000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Si &gt;</a:t>
            </a:r>
            <a:r>
              <a:rPr lang="fr-FR" sz="2400" dirty="0">
                <a:solidFill>
                  <a:srgbClr val="FF0000"/>
                </a:solidFill>
              </a:rPr>
              <a:t> </a:t>
            </a:r>
            <a:r>
              <a:rPr lang="fr-FR" sz="2400" dirty="0">
                <a:solidFill>
                  <a:schemeClr val="tx1"/>
                </a:solidFill>
              </a:rPr>
              <a:t>à J4 si fièvre attribuée à l’ILC et/ou persistance d’hémoculture positive au même microorganisme </a:t>
            </a:r>
          </a:p>
          <a:p>
            <a:r>
              <a:rPr lang="fr-FR" sz="2400" dirty="0">
                <a:solidFill>
                  <a:schemeClr val="tx1"/>
                </a:solidFill>
              </a:rPr>
              <a:t>Si hémoculture positive au même microorganisme 24H après la fin du verrou (j 11)</a:t>
            </a:r>
          </a:p>
          <a:p>
            <a:r>
              <a:rPr lang="fr-FR" sz="2400" dirty="0">
                <a:solidFill>
                  <a:schemeClr val="tx1"/>
                </a:solidFill>
              </a:rPr>
              <a:t>Si apparition de localisation septique secondaire au cours ou au décours du verrou (EI, </a:t>
            </a:r>
            <a:r>
              <a:rPr lang="fr-FR" sz="2400" dirty="0" err="1">
                <a:solidFill>
                  <a:schemeClr val="tx1"/>
                </a:solidFill>
              </a:rPr>
              <a:t>embols</a:t>
            </a:r>
            <a:r>
              <a:rPr lang="fr-FR" sz="2400" dirty="0">
                <a:solidFill>
                  <a:schemeClr val="tx1"/>
                </a:solidFill>
              </a:rPr>
              <a:t> septiques…)</a:t>
            </a:r>
            <a:r>
              <a:rPr lang="fr-FR" sz="2400" b="1" dirty="0">
                <a:solidFill>
                  <a:srgbClr val="FF0000"/>
                </a:solidFill>
              </a:rPr>
              <a:t> </a:t>
            </a: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FF0000"/>
                </a:solidFill>
              </a:rPr>
              <a:t>ABLATION DU KT SYSTEMATIQUE</a:t>
            </a:r>
          </a:p>
          <a:p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305C94-5FAF-45E9-A265-2FE803D27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31598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41FE98-24B3-4B3C-B31C-2951F0CAC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95020"/>
            <a:ext cx="8596668" cy="1320800"/>
          </a:xfrm>
        </p:spPr>
        <p:txBody>
          <a:bodyPr/>
          <a:lstStyle/>
          <a:p>
            <a:pPr algn="ctr"/>
            <a:r>
              <a:rPr lang="fr-FR" dirty="0"/>
              <a:t>MOTS CLEFS ILC SUR KT CENTRAL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AE8338-A577-49E6-8C6E-D00E18491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103" y="909150"/>
            <a:ext cx="11099766" cy="5878512"/>
          </a:xfrm>
        </p:spPr>
        <p:txBody>
          <a:bodyPr>
            <a:normAutofit fontScale="77500" lnSpcReduction="20000"/>
          </a:bodyPr>
          <a:lstStyle/>
          <a:p>
            <a:r>
              <a:rPr lang="fr-FR" sz="2400" dirty="0"/>
              <a:t>KT : si possible ne pas en mettre… et savoir décider de les retirer</a:t>
            </a:r>
          </a:p>
          <a:p>
            <a:endParaRPr lang="fr-FR" sz="2400" dirty="0"/>
          </a:p>
          <a:p>
            <a:r>
              <a:rPr lang="fr-FR" sz="2400" dirty="0"/>
              <a:t>Sinon précaution pose, manipulation, entretien -&gt; </a:t>
            </a:r>
            <a:r>
              <a:rPr lang="fr-FR" sz="2400" dirty="0">
                <a:solidFill>
                  <a:srgbClr val="FF0000"/>
                </a:solidFill>
              </a:rPr>
              <a:t>ASEPSIE +++, traçabilité des manipulations</a:t>
            </a:r>
          </a:p>
          <a:p>
            <a:endParaRPr lang="fr-FR" sz="2400" dirty="0">
              <a:solidFill>
                <a:srgbClr val="FF0000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Rareté des signes cliniques infectieux (10 à 20%) : </a:t>
            </a:r>
            <a:r>
              <a:rPr lang="fr-FR" sz="2400" b="1" dirty="0">
                <a:solidFill>
                  <a:schemeClr val="tx1"/>
                </a:solidFill>
                <a:latin typeface="Bradley Hand ITC" panose="03070402050302030203" pitchFamily="66" charset="0"/>
              </a:rPr>
              <a:t>mais toujours penser à la probabilité de survenue d’une ILC</a:t>
            </a:r>
          </a:p>
          <a:p>
            <a:endParaRPr lang="fr-FR" sz="2400" dirty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Importance des hémocultures couplées/différentielles et de la coordination clinique et biologique</a:t>
            </a:r>
          </a:p>
          <a:p>
            <a:endParaRPr lang="fr-FR" sz="2400" dirty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Critère d’ablation des KT à maîtriser </a:t>
            </a:r>
          </a:p>
          <a:p>
            <a:endParaRPr lang="fr-FR" sz="2400" dirty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Si</a:t>
            </a:r>
            <a:r>
              <a:rPr lang="fr-FR" sz="2400" dirty="0">
                <a:solidFill>
                  <a:srgbClr val="FF0000"/>
                </a:solidFill>
              </a:rPr>
              <a:t> conservation </a:t>
            </a:r>
            <a:r>
              <a:rPr lang="fr-FR" sz="2400" dirty="0">
                <a:solidFill>
                  <a:schemeClr val="tx1"/>
                </a:solidFill>
              </a:rPr>
              <a:t>: option thérapeutique basée sur le </a:t>
            </a:r>
            <a:r>
              <a:rPr lang="fr-FR" sz="2400" dirty="0">
                <a:solidFill>
                  <a:srgbClr val="FF0000"/>
                </a:solidFill>
              </a:rPr>
              <a:t>projet de vie du patient</a:t>
            </a:r>
          </a:p>
          <a:p>
            <a:pPr marL="2154238" lvl="4" indent="-87313">
              <a:buNone/>
            </a:pPr>
            <a:r>
              <a:rPr lang="fr-FR" sz="2000" dirty="0">
                <a:solidFill>
                  <a:schemeClr val="tx1"/>
                </a:solidFill>
              </a:rPr>
              <a:t>Uniquement si absence de complication locale ou systémique </a:t>
            </a:r>
          </a:p>
          <a:p>
            <a:pPr marL="2154238" lvl="4" indent="-325438">
              <a:buNone/>
              <a:tabLst>
                <a:tab pos="2066925" algn="l"/>
              </a:tabLst>
            </a:pPr>
            <a:r>
              <a:rPr lang="fr-FR" sz="2000" dirty="0">
                <a:solidFill>
                  <a:schemeClr val="tx1"/>
                </a:solidFill>
              </a:rPr>
              <a:t>	Ok si SCN, entérocoque, entérobactérie, </a:t>
            </a:r>
            <a:r>
              <a:rPr lang="fr-FR" sz="2000" dirty="0" err="1">
                <a:solidFill>
                  <a:schemeClr val="tx1"/>
                </a:solidFill>
              </a:rPr>
              <a:t>pyo</a:t>
            </a:r>
            <a:endParaRPr lang="fr-FR" sz="2000" dirty="0">
              <a:solidFill>
                <a:schemeClr val="tx1"/>
              </a:solidFill>
            </a:endParaRPr>
          </a:p>
          <a:p>
            <a:pPr marL="2154238" lvl="4" indent="-325438">
              <a:buNone/>
              <a:tabLst>
                <a:tab pos="2066925" algn="l"/>
              </a:tabLst>
            </a:pPr>
            <a:r>
              <a:rPr lang="fr-FR" sz="2300" b="1" dirty="0">
                <a:solidFill>
                  <a:schemeClr val="tx1"/>
                </a:solidFill>
                <a:latin typeface="Bradley Hand ITC" panose="03070402050302030203" pitchFamily="66" charset="0"/>
              </a:rPr>
              <a:t>    Et la encore </a:t>
            </a:r>
            <a:r>
              <a:rPr lang="fr-FR" sz="23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intérêt ++ </a:t>
            </a:r>
            <a:r>
              <a:rPr lang="fr-FR" sz="2300" b="1" dirty="0">
                <a:solidFill>
                  <a:schemeClr val="tx1"/>
                </a:solidFill>
                <a:latin typeface="Bradley Hand ITC" panose="03070402050302030203" pitchFamily="66" charset="0"/>
              </a:rPr>
              <a:t>de la coordination avec le laboratoire de bactériologie et un référent en antibiothérapie.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51F5AE8-1960-4BB8-993D-1337406BF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76557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2468</TotalTime>
  <Words>3964</Words>
  <Application>Microsoft Office PowerPoint</Application>
  <PresentationFormat>Grand écran</PresentationFormat>
  <Paragraphs>745</Paragraphs>
  <Slides>69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69</vt:i4>
      </vt:variant>
    </vt:vector>
  </HeadingPairs>
  <TitlesOfParts>
    <vt:vector size="82" baseType="lpstr">
      <vt:lpstr>Aptos</vt:lpstr>
      <vt:lpstr>Aptos Display</vt:lpstr>
      <vt:lpstr>Arial</vt:lpstr>
      <vt:lpstr>Bradley Hand ITC</vt:lpstr>
      <vt:lpstr>Brush Script MT</vt:lpstr>
      <vt:lpstr>Calibri</vt:lpstr>
      <vt:lpstr>Comic Sans MS</vt:lpstr>
      <vt:lpstr>Times New Roman</vt:lpstr>
      <vt:lpstr>Trebuchet MS</vt:lpstr>
      <vt:lpstr>Wingdings</vt:lpstr>
      <vt:lpstr>Wingdings 3</vt:lpstr>
      <vt:lpstr>Facette</vt:lpstr>
      <vt:lpstr>Thème Office</vt:lpstr>
      <vt:lpstr>QU’EST-CE QU’UNE INFECTION LIÉE AUX CATHÉTERS ?</vt:lpstr>
      <vt:lpstr>DÉFINITION D’UNE ILC</vt:lpstr>
      <vt:lpstr>Présentation PowerPoint</vt:lpstr>
      <vt:lpstr>Avant toute chose, on va éliminer  CE QUI N’EST PAS UN KT INFECTÉ</vt:lpstr>
      <vt:lpstr>Présentation PowerPoint</vt:lpstr>
      <vt:lpstr>QUELS SONT LES FACTEURS DE RISQUE D’APPARITION D’UNE ILC</vt:lpstr>
      <vt:lpstr>Présentation PowerPoint</vt:lpstr>
      <vt:lpstr>Présentation PowerPoint</vt:lpstr>
      <vt:lpstr>EXISTE-T’IL DES SIGNES CLINIQUES ÉVOCATEURS D’UNE  ILC?</vt:lpstr>
      <vt:lpstr>Quels sont les SIGNES CLINIQUES ÉVOCATEURS D’ILC</vt:lpstr>
      <vt:lpstr>Présentation PowerPoint</vt:lpstr>
      <vt:lpstr>QUELS EXAMENS COMPLÉMENTAIRES ÉVENTUELS ? </vt:lpstr>
      <vt:lpstr>Présentation PowerPoint</vt:lpstr>
      <vt:lpstr> </vt:lpstr>
      <vt:lpstr>CLASSIFICATION DES ILC</vt:lpstr>
      <vt:lpstr>CE N’EST PAS UNE ILC </vt:lpstr>
      <vt:lpstr> Prévention et contrôle des infections liées aux cathéters (ILC) Hémoculture : où, quand, comment : point de vue du microbiologiste (bactériologiste) </vt:lpstr>
      <vt:lpstr>Examen direct – Coloration de Gram</vt:lpstr>
      <vt:lpstr>MÉCANISMES À L’ORIGINE DE L’INFECTION </vt:lpstr>
      <vt:lpstr>Présentation PowerPoint</vt:lpstr>
      <vt:lpstr>LE PROBLÈME : LA FORMATION D’UN BIOFILM                             </vt:lpstr>
      <vt:lpstr>Présentation PowerPoint</vt:lpstr>
      <vt:lpstr>Présentation PowerPoint</vt:lpstr>
      <vt:lpstr>Présentation PowerPoint</vt:lpstr>
      <vt:lpstr>Présentation PowerPoint</vt:lpstr>
      <vt:lpstr>PHYSIOPATHOLOGIE DES ILC</vt:lpstr>
      <vt:lpstr>Infections liées aux cathéters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Interprétation du délai de positivité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Analyses de KT</vt:lpstr>
      <vt:lpstr>Présentation PowerPoint</vt:lpstr>
      <vt:lpstr>PRISE EN CHARGE THÉRAPEUTIQUE DES ILC </vt:lpstr>
      <vt:lpstr>1) LA PRISE EN CHARGE DU KT</vt:lpstr>
      <vt:lpstr> </vt:lpstr>
      <vt:lpstr>b) PEUT ON CONSERVER UN KT INFECTÉ ?</vt:lpstr>
      <vt:lpstr>Présentation PowerPoint</vt:lpstr>
      <vt:lpstr>c) PEUT-ON PROPOSER UN CHANGEMENT SUR GUIDE ?</vt:lpstr>
      <vt:lpstr>2) L’ANTIBIOTHÉRAPIE DANS LE TRAITEMENT DES ILC</vt:lpstr>
      <vt:lpstr>1) L’ANTIBIOTHÉRAPIE SYSTÉMIQUE DANS LE TRAITEMENT DES ILC</vt:lpstr>
      <vt:lpstr>Peut-on proposer un choix probabiliste de l’antibiothérapie (avant résultat bactério/myco)</vt:lpstr>
      <vt:lpstr>Pour une antibiothérapie systémique : quel choix probabiliste</vt:lpstr>
      <vt:lpstr>Présentation PowerPoint</vt:lpstr>
      <vt:lpstr>AVEC LES RÉSULTATS BACTÉRIO/MYCO CONNUS QUELLE DURÉE DE L’ANTIBIOTHÉRAPIE SYSTÉMIQUE ?  </vt:lpstr>
      <vt:lpstr>Présentation PowerPoint</vt:lpstr>
      <vt:lpstr>Présentation PowerPoint</vt:lpstr>
      <vt:lpstr>2) Si décision de maintien du KT : RÉALISATION D’UN VERROU ANTIBIOTIQUE </vt:lpstr>
      <vt:lpstr> </vt:lpstr>
      <vt:lpstr>Présentation PowerPoint</vt:lpstr>
      <vt:lpstr>Réalisation d’un verrou local</vt:lpstr>
      <vt:lpstr>Présentation PowerPoint</vt:lpstr>
      <vt:lpstr>            STRATÉGIE DU VERROU</vt:lpstr>
      <vt:lpstr>        </vt:lpstr>
      <vt:lpstr>Présentation PowerPoint</vt:lpstr>
      <vt:lpstr>Technique verrou / surveillance</vt:lpstr>
      <vt:lpstr>Présentation PowerPoint</vt:lpstr>
      <vt:lpstr>Que faire si échec du verrou? </vt:lpstr>
      <vt:lpstr>MOTS CLEFS ILC SUR KT CENTRAL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GONCALVES Angelique</dc:creator>
  <cp:lastModifiedBy>GONCALVES Angelique</cp:lastModifiedBy>
  <cp:revision>282</cp:revision>
  <cp:lastPrinted>2026-09-17T10:56:02Z</cp:lastPrinted>
  <dcterms:created xsi:type="dcterms:W3CDTF">2026-03-26T09:33:50Z</dcterms:created>
  <dcterms:modified xsi:type="dcterms:W3CDTF">2026-09-28T08:17:22Z</dcterms:modified>
</cp:coreProperties>
</file>