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6" r:id="rId12"/>
    <p:sldId id="268" r:id="rId13"/>
    <p:sldId id="269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53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6E2D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8F5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792" y="356997"/>
            <a:ext cx="2665754" cy="94028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2131" y="9546"/>
            <a:ext cx="6955650" cy="2103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badi" panose="020F0502020204030204" pitchFamily="34" charset="0"/>
                <a:ea typeface="DM Sans Medium" pitchFamily="34" charset="-122"/>
                <a:cs typeface="DM Sans Medium" pitchFamily="34" charset="-120"/>
              </a:rPr>
              <a:t>Journée de Prévention des Infections et du Bon Usage des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Abadi" panose="020F0502020204030204" pitchFamily="34" charset="0"/>
                <a:ea typeface="DM Sans Medium" pitchFamily="34" charset="-122"/>
                <a:cs typeface="DM Sans Medium" pitchFamily="34" charset="-120"/>
              </a:rPr>
              <a:t>Antibiotiques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badi" panose="020F0502020204030204" pitchFamily="34" charset="0"/>
                <a:ea typeface="DM Sans Medium" pitchFamily="34" charset="-122"/>
                <a:cs typeface="DM Sans Medium" pitchFamily="34" charset="-12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Inter" pitchFamily="34" charset="-122"/>
                <a:cs typeface="DM Sans Medium" pitchFamily="34" charset="-120"/>
              </a:rPr>
              <a:t>e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n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ES,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en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EMS et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en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ville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3700" dirty="0">
              <a:latin typeface="Abadi" panose="020F0502020204030204" pitchFamily="34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342509" y="5910094"/>
            <a:ext cx="6296860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Pierre Marchenay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— Biologiste médical, Laboratoires LPA</a:t>
            </a:r>
            <a:endParaRPr lang="en-US" sz="1450" dirty="0"/>
          </a:p>
        </p:txBody>
      </p:sp>
      <p:pic>
        <p:nvPicPr>
          <p:cNvPr id="6" name="Google Shape;56;p1">
            <a:extLst>
              <a:ext uri="{FF2B5EF4-FFF2-40B4-BE49-F238E27FC236}">
                <a16:creationId xmlns:a16="http://schemas.microsoft.com/office/drawing/2014/main" id="{62F829AD-CDEC-2EE9-8416-9BB0C17CF0A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43268" y="5738689"/>
            <a:ext cx="2392202" cy="11602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548D770-A7E3-5B1C-FDBD-33392E614FCB}"/>
              </a:ext>
            </a:extLst>
          </p:cNvPr>
          <p:cNvSpPr txBox="1"/>
          <p:nvPr/>
        </p:nvSpPr>
        <p:spPr>
          <a:xfrm>
            <a:off x="276045" y="2605177"/>
            <a:ext cx="66822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ECBU : où, quand, comment </a:t>
            </a:r>
          </a:p>
          <a:p>
            <a:r>
              <a:rPr lang="fr-FR" sz="3200" b="1" dirty="0">
                <a:sym typeface="Wingdings" panose="05000000000000000000" pitchFamily="2" charset="2"/>
              </a:rPr>
              <a:t> le</a:t>
            </a:r>
            <a:r>
              <a:rPr lang="fr-FR" sz="3200" b="1" dirty="0"/>
              <a:t> point de vue du microbiologiste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57901"/>
            <a:ext cx="6296860" cy="507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Pourquoi encore l'ECBU ?</a:t>
            </a:r>
            <a:endParaRPr lang="en-US" sz="3150" dirty="0"/>
          </a:p>
        </p:txBody>
      </p:sp>
      <p:sp>
        <p:nvSpPr>
          <p:cNvPr id="4" name="Shape 1"/>
          <p:cNvSpPr/>
          <p:nvPr/>
        </p:nvSpPr>
        <p:spPr>
          <a:xfrm>
            <a:off x="661474" y="663538"/>
            <a:ext cx="6296860" cy="1473687"/>
          </a:xfrm>
          <a:prstGeom prst="roundRect">
            <a:avLst>
              <a:gd name="adj" fmla="val 1982"/>
            </a:avLst>
          </a:prstGeom>
          <a:solidFill>
            <a:srgbClr val="EDEB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737628" y="750519"/>
            <a:ext cx="5972026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 err="1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Fréquence</a:t>
            </a:r>
            <a:r>
              <a:rPr lang="en-US" sz="15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 !</a:t>
            </a:r>
          </a:p>
          <a:p>
            <a:pPr marL="0" indent="0" algn="l">
              <a:lnSpc>
                <a:spcPct val="104000"/>
              </a:lnSpc>
              <a:buNone/>
            </a:pPr>
            <a:endParaRPr lang="en-US" sz="1550" dirty="0">
              <a:solidFill>
                <a:srgbClr val="161613"/>
              </a:solidFill>
              <a:latin typeface="Arial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550" dirty="0">
              <a:solidFill>
                <a:srgbClr val="161613"/>
              </a:solidFill>
              <a:latin typeface="Arial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550" dirty="0">
              <a:solidFill>
                <a:srgbClr val="161613"/>
              </a:solidFill>
              <a:latin typeface="Arial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550" dirty="0">
              <a:solidFill>
                <a:srgbClr val="161613"/>
              </a:solidFill>
              <a:latin typeface="Arial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42683" y="1171127"/>
            <a:ext cx="6134442" cy="6776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50"/>
              </a:spcAft>
            </a:pPr>
            <a:r>
              <a:rPr lang="fr-FR" sz="1400" b="1" dirty="0"/>
              <a:t>Motif majeur de prescription d’antibiotiques en ville</a:t>
            </a:r>
            <a:br>
              <a:rPr lang="fr-FR" sz="1400" dirty="0"/>
            </a:br>
            <a:r>
              <a:rPr lang="fr-FR" sz="1400" i="1" dirty="0"/>
              <a:t>(3ᵉ motif documenté, données 2015)</a:t>
            </a:r>
            <a:r>
              <a:rPr lang="fr-FR" sz="1400" b="1" dirty="0"/>
              <a:t> </a:t>
            </a:r>
          </a:p>
          <a:p>
            <a:pPr>
              <a:spcAft>
                <a:spcPts val="650"/>
              </a:spcAft>
            </a:pPr>
            <a:r>
              <a:rPr lang="fr-FR" sz="1400" b="1" dirty="0"/>
              <a:t>Examen très fréquent en laboratoire de biologie médicale en ville</a:t>
            </a:r>
            <a:br>
              <a:rPr lang="fr-FR" sz="1400" dirty="0"/>
            </a:br>
            <a:r>
              <a:rPr lang="fr-FR" sz="1400" i="1" dirty="0"/>
              <a:t>(~125 - 150/j dans notre laboratoire)</a:t>
            </a:r>
          </a:p>
        </p:txBody>
      </p:sp>
      <p:sp>
        <p:nvSpPr>
          <p:cNvPr id="10" name="Shape 7"/>
          <p:cNvSpPr/>
          <p:nvPr/>
        </p:nvSpPr>
        <p:spPr>
          <a:xfrm>
            <a:off x="1554613" y="2192689"/>
            <a:ext cx="4505748" cy="1013391"/>
          </a:xfrm>
          <a:prstGeom prst="roundRect">
            <a:avLst>
              <a:gd name="adj" fmla="val 2034"/>
            </a:avLst>
          </a:prstGeom>
          <a:solidFill>
            <a:srgbClr val="EDEB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1810200" y="2458657"/>
            <a:ext cx="5972026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Examen </a:t>
            </a:r>
            <a:r>
              <a:rPr lang="en-US" sz="1550" dirty="0" err="1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biologique</a:t>
            </a:r>
            <a:r>
              <a:rPr lang="en-US" sz="15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 </a:t>
            </a:r>
            <a:r>
              <a:rPr lang="en-US" sz="1550" dirty="0" err="1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victime</a:t>
            </a:r>
            <a:r>
              <a:rPr lang="en-US" sz="15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 de </a:t>
            </a:r>
            <a:r>
              <a:rPr lang="en-US" sz="1550" dirty="0" err="1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sa</a:t>
            </a:r>
            <a:r>
              <a:rPr lang="en-US" sz="15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 </a:t>
            </a:r>
            <a:r>
              <a:rPr lang="en-US" sz="1550" dirty="0" err="1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simplicité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2086245" y="2845333"/>
            <a:ext cx="5972026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C00000"/>
                </a:solidFill>
                <a:latin typeface="Arial" pitchFamily="34" charset="0"/>
                <a:ea typeface="DM Sans Bold" pitchFamily="34" charset="-122"/>
                <a:cs typeface="DM Sans Bold" pitchFamily="34" charset="-120"/>
              </a:rPr>
              <a:t>! </a:t>
            </a:r>
            <a:r>
              <a:rPr lang="en-US" sz="1550" b="1" dirty="0" err="1">
                <a:solidFill>
                  <a:srgbClr val="C00000"/>
                </a:solidFill>
                <a:latin typeface="Arial" pitchFamily="34" charset="0"/>
                <a:ea typeface="DM Sans Bold" pitchFamily="34" charset="-122"/>
                <a:cs typeface="DM Sans Bold" pitchFamily="34" charset="-120"/>
              </a:rPr>
              <a:t>Etape</a:t>
            </a:r>
            <a:r>
              <a:rPr lang="en-US" sz="1550" b="1" dirty="0">
                <a:solidFill>
                  <a:srgbClr val="C00000"/>
                </a:solidFill>
                <a:latin typeface="Arial" pitchFamily="34" charset="0"/>
                <a:ea typeface="DM Sans Bold" pitchFamily="34" charset="-122"/>
                <a:cs typeface="DM Sans Bold" pitchFamily="34" charset="-120"/>
              </a:rPr>
              <a:t> pré-analytique critique !</a:t>
            </a:r>
            <a:endParaRPr lang="en-US" sz="1550" dirty="0">
              <a:solidFill>
                <a:srgbClr val="C00000"/>
              </a:solidFill>
            </a:endParaRPr>
          </a:p>
        </p:txBody>
      </p:sp>
      <p:sp>
        <p:nvSpPr>
          <p:cNvPr id="16" name="Text 13"/>
          <p:cNvSpPr/>
          <p:nvPr/>
        </p:nvSpPr>
        <p:spPr>
          <a:xfrm>
            <a:off x="823891" y="5081930"/>
            <a:ext cx="5972026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endParaRPr lang="en-US" sz="1250" dirty="0"/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2BAA9252-6EA6-A668-B261-7D1BD59953A2}"/>
              </a:ext>
            </a:extLst>
          </p:cNvPr>
          <p:cNvSpPr/>
          <p:nvPr/>
        </p:nvSpPr>
        <p:spPr>
          <a:xfrm>
            <a:off x="823891" y="1746361"/>
            <a:ext cx="6134443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50"/>
              </a:spcAft>
            </a:pPr>
            <a:endParaRPr lang="fr-FR" sz="1400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C2F7D1-DD99-263F-5FA4-21F348BAF4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020"/>
          <a:stretch>
            <a:fillRect/>
          </a:stretch>
        </p:blipFill>
        <p:spPr>
          <a:xfrm>
            <a:off x="894534" y="3285548"/>
            <a:ext cx="5825907" cy="35724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4423" y="49873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La Question Centrale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840628" y="1808875"/>
            <a:ext cx="10585284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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Un ECBU contributif commence avant le laboratoire.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Le microbiologiste ne peut interpréter correctement que ce qui a été </a:t>
            </a:r>
            <a:r>
              <a:rPr lang="en-US" sz="14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correctement prélevé, conservé et renseigné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51621" y="1612850"/>
            <a:ext cx="25399" cy="1242715"/>
          </a:xfrm>
          <a:prstGeom prst="roundRect">
            <a:avLst>
              <a:gd name="adj" fmla="val 50001"/>
            </a:avLst>
          </a:prstGeom>
          <a:solidFill>
            <a:srgbClr val="28282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661475" y="296897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Comment obtenir un ECBU réellement interprétable ?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" y="3487340"/>
            <a:ext cx="3622882" cy="7560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40628" y="4432398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Où ?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40628" y="4841080"/>
            <a:ext cx="32448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Lieu et transport</a:t>
            </a:r>
            <a:endParaRPr lang="en-US" sz="14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503" y="3487340"/>
            <a:ext cx="3622882" cy="75604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463510" y="4432398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Quand ?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463510" y="4841080"/>
            <a:ext cx="32448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Moment de recueil</a:t>
            </a:r>
            <a:endParaRPr lang="en-US" sz="14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7385" y="3487340"/>
            <a:ext cx="3622882" cy="75604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086392" y="4432398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Comment ?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8086392" y="4841080"/>
            <a:ext cx="32448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Technique de recueil</a:t>
            </a:r>
            <a:endParaRPr lang="en-US" sz="1450" dirty="0"/>
          </a:p>
        </p:txBody>
      </p:sp>
      <p:pic>
        <p:nvPicPr>
          <p:cNvPr id="1072" name="Picture 48">
            <a:extLst>
              <a:ext uri="{FF2B5EF4-FFF2-40B4-BE49-F238E27FC236}">
                <a16:creationId xmlns:a16="http://schemas.microsoft.com/office/drawing/2014/main" id="{7DF81331-DC73-7ECF-1336-1F9EA65F2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705" y="6276635"/>
            <a:ext cx="727918" cy="55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1" name="Image 1">
            <a:extLst>
              <a:ext uri="{FF2B5EF4-FFF2-40B4-BE49-F238E27FC236}">
                <a16:creationId xmlns:a16="http://schemas.microsoft.com/office/drawing/2014/main" id="{41D07BE1-5B1D-87D7-A412-764841CB7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089" y="6250645"/>
            <a:ext cx="613616" cy="60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61541A69-8FB9-D126-15FB-EB8750BE8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43170"/>
            <a:ext cx="8780089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Kouri TT, Hofmann W, Falbo R, et al.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EFLM </a:t>
            </a:r>
            <a:r>
              <a:rPr kumimoji="0" lang="fr-FR" altLang="fr-F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European</a:t>
            </a: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Urinalysis</a:t>
            </a: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Guideline 2023.</a:t>
            </a: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Clin Chem </a:t>
            </a:r>
            <a:r>
              <a:rPr kumimoji="0" lang="fr-FR" altLang="fr-FR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Lab</a:t>
            </a: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Med. 2024;62(9):1653-1786. doi:10.1515/cclm-2024-0070.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LaRocco MT, Franek J, Leibach EK, et al.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fr-FR" altLang="fr-F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Effectiveness</a:t>
            </a: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of </a:t>
            </a:r>
            <a:r>
              <a:rPr kumimoji="0" lang="fr-FR" altLang="fr-F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preanalytic</a:t>
            </a: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practices on contamination and diagnostic </a:t>
            </a:r>
            <a:r>
              <a:rPr kumimoji="0" lang="fr-FR" altLang="fr-F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accuracy</a:t>
            </a: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of urine cultures: a </a:t>
            </a:r>
            <a:r>
              <a:rPr kumimoji="0" lang="fr-FR" altLang="fr-F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Laboratory</a:t>
            </a: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Medicine Best Practices </a:t>
            </a:r>
            <a:r>
              <a:rPr kumimoji="0" lang="fr-FR" altLang="fr-F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systematic</a:t>
            </a: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fr-FR" altLang="fr-F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review</a:t>
            </a: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kumimoji="0" lang="fr-FR" altLang="fr-F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meta-analysis</a:t>
            </a:r>
            <a:r>
              <a:rPr kumimoji="0" lang="fr-FR" altLang="fr-F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Clin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fr-FR" altLang="fr-FR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Microbiol</a:t>
            </a: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Rev. 2016;29(1):105-147. doi:10.1128/CMR.00030-15.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6461"/>
            <a:ext cx="10868745" cy="46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fr-FR" sz="2900" noProof="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Où Prélever ?</a:t>
            </a:r>
            <a:endParaRPr lang="fr-FR" sz="2900" noProof="0" dirty="0"/>
          </a:p>
        </p:txBody>
      </p:sp>
      <p:sp>
        <p:nvSpPr>
          <p:cNvPr id="4" name="Text 2"/>
          <p:cNvSpPr/>
          <p:nvPr/>
        </p:nvSpPr>
        <p:spPr>
          <a:xfrm>
            <a:off x="593567" y="1287623"/>
            <a:ext cx="11478330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fr-FR" sz="1150" noProof="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Domicile, laboratoire, ES ou EMS : le lieu n'influence pas directement la qualité</a:t>
            </a:r>
          </a:p>
          <a:p>
            <a:pPr marL="0" indent="0" algn="l">
              <a:lnSpc>
                <a:spcPct val="119000"/>
              </a:lnSpc>
              <a:buNone/>
            </a:pPr>
            <a:r>
              <a:rPr lang="fr-FR" sz="1150" b="1" noProof="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 Bold" pitchFamily="34" charset="-120"/>
                <a:sym typeface="Wingdings" panose="05000000000000000000" pitchFamily="2" charset="2"/>
              </a:rPr>
              <a:t> </a:t>
            </a:r>
            <a:r>
              <a:rPr lang="fr-FR" sz="1150" b="1" noProof="0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le transport oui !</a:t>
            </a:r>
            <a:endParaRPr lang="fr-FR" sz="1150" noProof="0" dirty="0"/>
          </a:p>
        </p:txBody>
      </p:sp>
      <p:sp>
        <p:nvSpPr>
          <p:cNvPr id="5" name="Shape 3"/>
          <p:cNvSpPr/>
          <p:nvPr/>
        </p:nvSpPr>
        <p:spPr>
          <a:xfrm>
            <a:off x="99500" y="1951316"/>
            <a:ext cx="10868745" cy="503238"/>
          </a:xfrm>
          <a:prstGeom prst="roundRect">
            <a:avLst>
              <a:gd name="adj" fmla="val 4402"/>
            </a:avLst>
          </a:prstGeom>
          <a:solidFill>
            <a:srgbClr val="E3E3E8"/>
          </a:solidFill>
          <a:ln/>
        </p:spPr>
        <p:txBody>
          <a:bodyPr/>
          <a:lstStyle/>
          <a:p>
            <a:endParaRPr lang="fr-FR" noProof="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11" y="2129116"/>
            <a:ext cx="184542" cy="14763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11268" y="2112029"/>
            <a:ext cx="10850886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fr-FR" sz="1150" noProof="0" dirty="0">
                <a:solidFill>
                  <a:srgbClr val="0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Une urine est un </a:t>
            </a:r>
            <a:r>
              <a:rPr lang="fr-FR" sz="1150" b="1" noProof="0" dirty="0">
                <a:solidFill>
                  <a:srgbClr val="000000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milieu de culture</a:t>
            </a:r>
            <a:r>
              <a:rPr lang="fr-FR" sz="1150" noProof="0" dirty="0">
                <a:solidFill>
                  <a:srgbClr val="0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— elle peut voyager, mais sous certaines conditions.</a:t>
            </a:r>
            <a:endParaRPr lang="fr-FR" sz="1150" noProof="0" dirty="0"/>
          </a:p>
        </p:txBody>
      </p:sp>
      <p:sp>
        <p:nvSpPr>
          <p:cNvPr id="8" name="Text 5"/>
          <p:cNvSpPr/>
          <p:nvPr/>
        </p:nvSpPr>
        <p:spPr>
          <a:xfrm>
            <a:off x="661475" y="2504182"/>
            <a:ext cx="10868745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fr-FR" sz="1450" noProof="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Matériel</a:t>
            </a:r>
            <a:endParaRPr lang="fr-FR" sz="1450" noProof="0" dirty="0"/>
          </a:p>
        </p:txBody>
      </p:sp>
      <p:sp>
        <p:nvSpPr>
          <p:cNvPr id="9" name="Text 6"/>
          <p:cNvSpPr/>
          <p:nvPr/>
        </p:nvSpPr>
        <p:spPr>
          <a:xfrm>
            <a:off x="661475" y="2907903"/>
            <a:ext cx="10868745" cy="9622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33680" indent="-233680" algn="l">
              <a:lnSpc>
                <a:spcPct val="119000"/>
              </a:lnSpc>
              <a:buSzPct val="100000"/>
              <a:buChar char="•"/>
            </a:pPr>
            <a:r>
              <a:rPr lang="fr-FR" sz="1150" noProof="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Fiche de renseignement</a:t>
            </a:r>
            <a:endParaRPr lang="fr-FR" sz="1150" noProof="0" dirty="0"/>
          </a:p>
          <a:p>
            <a:pPr marL="233680" indent="-233680" algn="l">
              <a:lnSpc>
                <a:spcPct val="119000"/>
              </a:lnSpc>
              <a:buSzPct val="100000"/>
              <a:buChar char="•"/>
            </a:pPr>
            <a:r>
              <a:rPr lang="fr-FR" sz="1150" noProof="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Lingette antiseptique</a:t>
            </a:r>
            <a:endParaRPr lang="fr-FR" sz="1150" noProof="0" dirty="0"/>
          </a:p>
          <a:p>
            <a:pPr marL="233680" indent="-233680" algn="l">
              <a:lnSpc>
                <a:spcPct val="119000"/>
              </a:lnSpc>
              <a:buSzPct val="100000"/>
              <a:buChar char="•"/>
            </a:pPr>
            <a:r>
              <a:rPr lang="fr-FR" sz="1150" noProof="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Flacon stérile</a:t>
            </a:r>
            <a:endParaRPr lang="fr-FR" sz="1150" noProof="0" dirty="0"/>
          </a:p>
          <a:p>
            <a:pPr marL="233680" indent="-233680" algn="l">
              <a:lnSpc>
                <a:spcPct val="119000"/>
              </a:lnSpc>
              <a:buSzPct val="100000"/>
              <a:buChar char="•"/>
            </a:pPr>
            <a:r>
              <a:rPr lang="fr-FR" sz="1150" noProof="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Système avec tube borate (bactériostatique) / tube de transport</a:t>
            </a:r>
            <a:endParaRPr lang="fr-FR" sz="1150" noProof="0" dirty="0"/>
          </a:p>
        </p:txBody>
      </p:sp>
      <p:sp>
        <p:nvSpPr>
          <p:cNvPr id="10" name="Text 7"/>
          <p:cNvSpPr/>
          <p:nvPr/>
        </p:nvSpPr>
        <p:spPr>
          <a:xfrm>
            <a:off x="161142" y="3874515"/>
            <a:ext cx="5124861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 algn="l">
              <a:lnSpc>
                <a:spcPct val="119000"/>
              </a:lnSpc>
              <a:buFont typeface="Wingdings" panose="05000000000000000000" pitchFamily="2" charset="2"/>
              <a:buChar char="à"/>
            </a:pPr>
            <a:r>
              <a:rPr lang="fr-FR" sz="1150" noProof="0" dirty="0">
                <a:solidFill>
                  <a:schemeClr val="accent1"/>
                </a:solidFill>
                <a:latin typeface="Arial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Pour le transport : Urine flacon stérile à transvaser systématiquement sur tube borate</a:t>
            </a:r>
            <a:endParaRPr lang="fr-FR" sz="1150" noProof="0" dirty="0">
              <a:solidFill>
                <a:schemeClr val="accent1"/>
              </a:solidFill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469805"/>
            <a:ext cx="1132058" cy="1489273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272" y="4494370"/>
            <a:ext cx="1123922" cy="1485801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7775" y="4467125"/>
            <a:ext cx="1107452" cy="1574998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7808" y="4396292"/>
            <a:ext cx="1148528" cy="16819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69B9B96-10BE-5726-BFE2-C4022FF00F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4536" y="0"/>
            <a:ext cx="5870201" cy="48707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020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Transport &amp; Conservation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288877"/>
            <a:ext cx="3496877" cy="22803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7479" y="2503289"/>
            <a:ext cx="296646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rial" pitchFamily="34" charset="0"/>
                <a:ea typeface="Twemoji Mozilla" pitchFamily="34" charset="-122"/>
                <a:cs typeface="Twemoji Mozilla" pitchFamily="34" charset="-120"/>
              </a:rPr>
              <a:t>🌡️</a:t>
            </a: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 Température ambiante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288877"/>
            <a:ext cx="3496877" cy="22803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3363" y="2503289"/>
            <a:ext cx="296646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rial" pitchFamily="34" charset="0"/>
                <a:ea typeface="Twemoji Mozilla" pitchFamily="34" charset="-122"/>
                <a:cs typeface="Twemoji Mozilla" pitchFamily="34" charset="-120"/>
              </a:rPr>
              <a:t>❄️</a:t>
            </a: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 Réfrigération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33244" y="2288877"/>
            <a:ext cx="3496877" cy="22803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49247" y="2503289"/>
            <a:ext cx="296646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rial" pitchFamily="34" charset="0"/>
                <a:ea typeface="Twemoji Mozilla" pitchFamily="34" charset="-122"/>
                <a:cs typeface="Twemoji Mozilla" pitchFamily="34" charset="-120"/>
              </a:rPr>
              <a:t>🧪</a:t>
            </a: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 Acide borique</a:t>
            </a:r>
            <a:endParaRPr lang="en-US" sz="1850" dirty="0"/>
          </a:p>
        </p:txBody>
      </p:sp>
      <p:sp>
        <p:nvSpPr>
          <p:cNvPr id="12" name="Shape 7"/>
          <p:cNvSpPr/>
          <p:nvPr/>
        </p:nvSpPr>
        <p:spPr>
          <a:xfrm>
            <a:off x="661475" y="4781848"/>
            <a:ext cx="10868745" cy="920212"/>
          </a:xfrm>
          <a:prstGeom prst="roundRect">
            <a:avLst>
              <a:gd name="adj" fmla="val 3751"/>
            </a:avLst>
          </a:prstGeom>
          <a:solidFill>
            <a:srgbClr val="E3E3E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8"/>
          <p:cNvSpPr/>
          <p:nvPr/>
        </p:nvSpPr>
        <p:spPr>
          <a:xfrm>
            <a:off x="2949248" y="4953288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- Conditions optimales :</a:t>
            </a: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≤ 24h sur borate · ≤ 12h au </a:t>
            </a:r>
            <a:r>
              <a:rPr lang="en-US" sz="1450" dirty="0" err="1">
                <a:solidFill>
                  <a:srgbClr val="0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frigo</a:t>
            </a: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· ≤ 2h à TA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- Acceptable :</a:t>
            </a: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≤ 48h borate · ≤ 24h </a:t>
            </a:r>
            <a:r>
              <a:rPr lang="en-US" sz="1450" dirty="0" err="1">
                <a:solidFill>
                  <a:srgbClr val="0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frigo</a:t>
            </a:r>
            <a:endParaRPr lang="en-US" sz="1450" dirty="0"/>
          </a:p>
        </p:txBody>
      </p:sp>
      <p:pic>
        <p:nvPicPr>
          <p:cNvPr id="16" name="Picture 48">
            <a:extLst>
              <a:ext uri="{FF2B5EF4-FFF2-40B4-BE49-F238E27FC236}">
                <a16:creationId xmlns:a16="http://schemas.microsoft.com/office/drawing/2014/main" id="{647131E8-B196-EB41-77C8-FAF1D4F19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58" y="4804254"/>
            <a:ext cx="1185247" cy="90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F27DE3A-15D7-ACF3-13A8-572EAFD2DBB0}"/>
              </a:ext>
            </a:extLst>
          </p:cNvPr>
          <p:cNvSpPr txBox="1"/>
          <p:nvPr/>
        </p:nvSpPr>
        <p:spPr>
          <a:xfrm>
            <a:off x="4771642" y="3036498"/>
            <a:ext cx="2648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Idéalement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≤ </a:t>
            </a:r>
            <a:r>
              <a:rPr lang="fr-FR" dirty="0"/>
              <a:t>12h</a:t>
            </a:r>
          </a:p>
          <a:p>
            <a:r>
              <a:rPr lang="fr-FR" dirty="0"/>
              <a:t>Possible jusqu’à 24h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3FE677C-FA78-452D-79FC-E5AE9A31AEDE}"/>
              </a:ext>
            </a:extLst>
          </p:cNvPr>
          <p:cNvSpPr txBox="1"/>
          <p:nvPr/>
        </p:nvSpPr>
        <p:spPr>
          <a:xfrm>
            <a:off x="8756822" y="3030464"/>
            <a:ext cx="2773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Idéalement 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≤</a:t>
            </a:r>
            <a:r>
              <a:rPr lang="fr-FR" dirty="0"/>
              <a:t> 24h</a:t>
            </a:r>
          </a:p>
          <a:p>
            <a:r>
              <a:rPr lang="fr-FR" dirty="0"/>
              <a:t>Possible jusqu’à 48h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19DF1BA-7600-645B-8495-B1A82FE05937}"/>
              </a:ext>
            </a:extLst>
          </p:cNvPr>
          <p:cNvSpPr txBox="1"/>
          <p:nvPr/>
        </p:nvSpPr>
        <p:spPr>
          <a:xfrm>
            <a:off x="1221289" y="3148199"/>
            <a:ext cx="2869902" cy="42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3000"/>
              </a:lnSpc>
              <a:spcAft>
                <a:spcPts val="850"/>
              </a:spcAft>
            </a:pPr>
            <a:r>
              <a:rPr lang="en-US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Gold standard : ≤ 2h.</a:t>
            </a:r>
            <a:r>
              <a:rPr lang="en-US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DAB956-85A4-B133-DDB5-11CA82B925BA}"/>
              </a:ext>
            </a:extLst>
          </p:cNvPr>
          <p:cNvSpPr txBox="1"/>
          <p:nvPr/>
        </p:nvSpPr>
        <p:spPr>
          <a:xfrm>
            <a:off x="4452241" y="4121537"/>
            <a:ext cx="43045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ym typeface="Wingdings" panose="05000000000000000000" pitchFamily="2" charset="2"/>
              </a:rPr>
              <a:t> Sans rupture de la chaine du froid !</a:t>
            </a:r>
            <a:endParaRPr lang="fr-FR" sz="1200" dirty="0"/>
          </a:p>
          <a:p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0787222-1380-C217-43F0-6F67ADBA0B09}"/>
              </a:ext>
            </a:extLst>
          </p:cNvPr>
          <p:cNvSpPr txBox="1"/>
          <p:nvPr/>
        </p:nvSpPr>
        <p:spPr>
          <a:xfrm>
            <a:off x="8088418" y="4127999"/>
            <a:ext cx="43045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ym typeface="Wingdings" panose="05000000000000000000" pitchFamily="2" charset="2"/>
              </a:rPr>
              <a:t> Température ambiante </a:t>
            </a:r>
            <a:endParaRPr lang="fr-FR" sz="1200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75" y="70256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Quand Prélever ?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447067" y="3429000"/>
            <a:ext cx="3160027" cy="2644874"/>
          </a:xfrm>
          <a:prstGeom prst="roundRect">
            <a:avLst>
              <a:gd name="adj" fmla="val 1072"/>
            </a:avLst>
          </a:prstGeom>
          <a:solidFill>
            <a:srgbClr val="F9F8F5"/>
          </a:solidFill>
          <a:ln w="25399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2"/>
          <p:cNvSpPr/>
          <p:nvPr/>
        </p:nvSpPr>
        <p:spPr>
          <a:xfrm>
            <a:off x="714549" y="3643412"/>
            <a:ext cx="262506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Avant ou après antibiothérapie ?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714549" y="4347369"/>
            <a:ext cx="262506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Idéalement avant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la 1ère dose.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À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discuter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: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- patient déjà sous ATB                 - ATB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débutés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en urgence.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3689951" y="3432435"/>
            <a:ext cx="3053976" cy="2644874"/>
          </a:xfrm>
          <a:prstGeom prst="roundRect">
            <a:avLst>
              <a:gd name="adj" fmla="val 1072"/>
            </a:avLst>
          </a:prstGeom>
          <a:solidFill>
            <a:srgbClr val="F9F8F5"/>
          </a:solidFill>
          <a:ln w="25399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3904357" y="3646847"/>
            <a:ext cx="2625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 err="1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Dès</a:t>
            </a: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 les 1er </a:t>
            </a:r>
            <a:r>
              <a:rPr lang="en-US" sz="1850" dirty="0" err="1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symptômes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3904356" y="4171508"/>
            <a:ext cx="2625163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>
              <a:lnSpc>
                <a:spcPct val="133000"/>
              </a:lnSpc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     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Bactériurie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sans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leucocyturie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si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prélèvement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très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précoce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.</a:t>
            </a:r>
          </a:p>
          <a:p>
            <a:pPr>
              <a:lnSpc>
                <a:spcPct val="133000"/>
              </a:lnSpc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Mais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globalement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Bactériurie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/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leucocyturie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souvent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présents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2–3 </a:t>
            </a:r>
            <a:r>
              <a:rPr lang="en-US" sz="1450" b="1" dirty="0" err="1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jours</a:t>
            </a:r>
            <a:r>
              <a:rPr lang="en-US" sz="14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 avant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les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symptômes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447067" y="1507629"/>
            <a:ext cx="6296860" cy="1744762"/>
          </a:xfrm>
          <a:prstGeom prst="roundRect">
            <a:avLst>
              <a:gd name="adj" fmla="val 1625"/>
            </a:avLst>
          </a:prstGeom>
          <a:solidFill>
            <a:srgbClr val="F9F8F5"/>
          </a:solidFill>
          <a:ln w="25399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661473" y="1722041"/>
            <a:ext cx="58680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Moment de la journée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61473" y="2130723"/>
            <a:ext cx="586804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 err="1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Idéalement</a:t>
            </a:r>
            <a:r>
              <a:rPr lang="en-US" sz="14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 premières urines du matin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(urines concentrées).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Sinon : </a:t>
            </a:r>
            <a:r>
              <a:rPr lang="en-US" sz="14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≥ 4h après la dernière miction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(stase urinaire).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Éviter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l'hyperhydratation.</a:t>
            </a:r>
            <a:endParaRPr lang="en-US" sz="1450" dirty="0"/>
          </a:p>
        </p:txBody>
      </p:sp>
      <p:pic>
        <p:nvPicPr>
          <p:cNvPr id="13" name="Image 12" descr="Exclamation Point Attention Stock Illustrations, Vecteurs ...">
            <a:extLst>
              <a:ext uri="{FF2B5EF4-FFF2-40B4-BE49-F238E27FC236}">
                <a16:creationId xmlns:a16="http://schemas.microsoft.com/office/drawing/2014/main" id="{F4F605F7-2337-31F8-E645-E1BD32DC8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874" y="4156534"/>
            <a:ext cx="354812" cy="27784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8D4B012-64A9-A966-4057-13B376161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6929" y="19843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Comment Prélever ? 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367819" y="897731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Préparation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7818" y="1318318"/>
            <a:ext cx="6252569" cy="2012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Lavage hygiénique des mains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Toilette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soigneuse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algn="l">
              <a:lnSpc>
                <a:spcPct val="133000"/>
              </a:lnSpc>
              <a:buSzPct val="100000"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(eau savonneuse +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rinçage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antiseptique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/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lingette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antiseptique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) </a:t>
            </a:r>
          </a:p>
          <a:p>
            <a:pPr algn="l">
              <a:lnSpc>
                <a:spcPct val="133000"/>
              </a:lnSpc>
              <a:buSzPct val="100000"/>
            </a:pPr>
            <a:r>
              <a:rPr lang="en-US" sz="1450" dirty="0">
                <a:sym typeface="Wingdings" panose="05000000000000000000" pitchFamily="2" charset="2"/>
              </a:rPr>
              <a:t>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sym typeface="Wingdings" panose="05000000000000000000" pitchFamily="2" charset="2"/>
              </a:rPr>
              <a:t>Écarter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sym typeface="Wingdings" panose="05000000000000000000" pitchFamily="2" charset="2"/>
              </a:rPr>
              <a:t> les petites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sym typeface="Wingdings" panose="05000000000000000000" pitchFamily="2" charset="2"/>
              </a:rPr>
              <a:t>lèvres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sym typeface="Wingdings" panose="05000000000000000000" pitchFamily="2" charset="2"/>
              </a:rPr>
              <a:t> /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sym typeface="Wingdings" panose="05000000000000000000" pitchFamily="2" charset="2"/>
              </a:rPr>
              <a:t>décalotter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sym typeface="Wingdings" panose="05000000000000000000" pitchFamily="2" charset="2"/>
              </a:rPr>
              <a:t> : haut vers le bas</a:t>
            </a:r>
            <a:endParaRPr lang="en-US" sz="1450" dirty="0">
              <a:solidFill>
                <a:srgbClr val="161613"/>
              </a:solidFill>
              <a:latin typeface="Arial" pitchFamily="34" charset="0"/>
              <a:ea typeface="Inter" pitchFamily="34" charset="-122"/>
            </a:endParaRP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Milieu de jet : </a:t>
            </a:r>
            <a:r>
              <a:rPr lang="en-US" sz="14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20–50 ml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Ne pas toucher l'intérieur du flacon,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fermer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immédiatement</a:t>
            </a:r>
            <a:endParaRPr lang="en-US" sz="1450" dirty="0">
              <a:solidFill>
                <a:srgbClr val="161613"/>
              </a:solidFill>
              <a:latin typeface="Arial" pitchFamily="34" charset="0"/>
              <a:ea typeface="Inter" pitchFamily="34" charset="-122"/>
              <a:cs typeface="Inter" pitchFamily="34" charset="-120"/>
            </a:endParaRPr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</a:rPr>
              <a:t>Bien identifier le flacon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0695" y="5728791"/>
            <a:ext cx="7565056" cy="1039416"/>
          </a:xfrm>
          <a:prstGeom prst="roundRect">
            <a:avLst>
              <a:gd name="adj" fmla="val 2728"/>
            </a:avLst>
          </a:prstGeom>
          <a:solidFill>
            <a:srgbClr val="E3E3E8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89" y="6153098"/>
            <a:ext cx="236234" cy="1890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29121" y="5931046"/>
            <a:ext cx="6628204" cy="8221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latin typeface="Arial"/>
              </a:rPr>
              <a:t>La </a:t>
            </a:r>
            <a:r>
              <a:rPr lang="fr-FR" b="1" dirty="0">
                <a:latin typeface="Arial"/>
              </a:rPr>
              <a:t>qualité de l'information donnée au patient est un élément important de la phase pré-analytique</a:t>
            </a:r>
            <a:r>
              <a:rPr lang="fr-FR" dirty="0">
                <a:latin typeface="Arial"/>
              </a:rPr>
              <a:t>.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67819" y="3526931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Milieu de jet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367818" y="4018067"/>
            <a:ext cx="625257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Le premier jet : flore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commensale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urètre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et région génitale externe.               </a:t>
            </a:r>
            <a:r>
              <a:rPr lang="en-US" sz="1450" dirty="0">
                <a:solidFill>
                  <a:srgbClr val="C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! </a:t>
            </a:r>
            <a:r>
              <a:rPr lang="en-US" sz="1450" b="1" u="sng" dirty="0">
                <a:solidFill>
                  <a:srgbClr val="C00000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Le milieu de jet est determinant !</a:t>
            </a:r>
            <a:r>
              <a:rPr lang="en-US" sz="1450" dirty="0">
                <a:solidFill>
                  <a:srgbClr val="C00000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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Plus important que la désinfection.</a:t>
            </a:r>
            <a:endParaRPr lang="en-US" sz="1450" dirty="0"/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A0D75620-13D4-7C4B-CBDE-E47F28ED5F54}"/>
              </a:ext>
            </a:extLst>
          </p:cNvPr>
          <p:cNvSpPr/>
          <p:nvPr/>
        </p:nvSpPr>
        <p:spPr>
          <a:xfrm>
            <a:off x="296929" y="877793"/>
            <a:ext cx="6323460" cy="2400699"/>
          </a:xfrm>
          <a:prstGeom prst="roundRect">
            <a:avLst>
              <a:gd name="adj" fmla="val 1625"/>
            </a:avLst>
          </a:prstGeom>
          <a:noFill/>
          <a:ln w="25399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163CCFA8-FA96-D2FF-2A0F-785DF864EBC3}"/>
              </a:ext>
            </a:extLst>
          </p:cNvPr>
          <p:cNvSpPr/>
          <p:nvPr/>
        </p:nvSpPr>
        <p:spPr>
          <a:xfrm>
            <a:off x="301821" y="3429000"/>
            <a:ext cx="6318567" cy="1744762"/>
          </a:xfrm>
          <a:prstGeom prst="roundRect">
            <a:avLst>
              <a:gd name="adj" fmla="val 1625"/>
            </a:avLst>
          </a:prstGeom>
          <a:noFill/>
          <a:ln w="25399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7C28270-F3F8-886C-7392-1231EBBBF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0539" y="28464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Cas Particuliers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51589" y="1102129"/>
            <a:ext cx="460750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u="sng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Enfant &amp; nourrisson</a:t>
            </a:r>
            <a:endParaRPr lang="en-US" sz="1850" u="sng" dirty="0"/>
          </a:p>
        </p:txBody>
      </p:sp>
      <p:sp>
        <p:nvSpPr>
          <p:cNvPr id="5" name="Text 2"/>
          <p:cNvSpPr/>
          <p:nvPr/>
        </p:nvSpPr>
        <p:spPr>
          <a:xfrm>
            <a:off x="543263" y="1499023"/>
            <a:ext cx="6296860" cy="1382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Enfants : milieu de jet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si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possible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Nourrisson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(&lt; 3 ans) : hygiene des mains +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gants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désinfection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locale,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collecteur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stérile, &lt; 30 min,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 ne pas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transvaser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 la poche.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Gold standard : cathétérisme ou ponction sus-pubienne.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543164" y="2996126"/>
            <a:ext cx="460760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u="sng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Sonde à demeure</a:t>
            </a:r>
            <a:endParaRPr lang="en-US" sz="1850" u="sng" dirty="0"/>
          </a:p>
        </p:txBody>
      </p:sp>
      <p:sp>
        <p:nvSpPr>
          <p:cNvPr id="8" name="Text 4"/>
          <p:cNvSpPr/>
          <p:nvPr/>
        </p:nvSpPr>
        <p:spPr>
          <a:xfrm>
            <a:off x="515816" y="3355550"/>
            <a:ext cx="460760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- Lavage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hygiénique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des mains +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gants</a:t>
            </a:r>
            <a:endParaRPr lang="en-US" sz="1450" dirty="0">
              <a:solidFill>
                <a:srgbClr val="161613"/>
              </a:solidFill>
              <a:latin typeface="Arial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- Clamper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-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désinfecter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et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ponctionner</a:t>
            </a: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sur site </a:t>
            </a:r>
            <a:r>
              <a:rPr lang="en-US" sz="14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spécifique</a:t>
            </a:r>
            <a:endParaRPr lang="en-US" sz="1450" dirty="0">
              <a:solidFill>
                <a:srgbClr val="161613"/>
              </a:solidFill>
              <a:latin typeface="Arial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4536371" y="3040422"/>
            <a:ext cx="460750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u="sng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Matériel endo-urinaire</a:t>
            </a:r>
            <a:endParaRPr lang="en-US" sz="1850" u="sng" dirty="0"/>
          </a:p>
        </p:txBody>
      </p:sp>
      <p:sp>
        <p:nvSpPr>
          <p:cNvPr id="11" name="Text 6"/>
          <p:cNvSpPr/>
          <p:nvPr/>
        </p:nvSpPr>
        <p:spPr>
          <a:xfrm>
            <a:off x="4524757" y="3362945"/>
            <a:ext cx="37456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Urétérostomie, sonde JJ : voie naturelle ou directement sur sonde après désinfection soigneuse.</a:t>
            </a:r>
            <a:endParaRPr lang="en-US" sz="1450" dirty="0"/>
          </a:p>
        </p:txBody>
      </p:sp>
      <p:pic>
        <p:nvPicPr>
          <p:cNvPr id="16" name="Image 15" descr="https://html.scirp.org/file/121855x5.png?20221219163704159=">
            <a:extLst>
              <a:ext uri="{FF2B5EF4-FFF2-40B4-BE49-F238E27FC236}">
                <a16:creationId xmlns:a16="http://schemas.microsoft.com/office/drawing/2014/main" id="{E0ABFD4E-4B55-6E19-41C8-E54A0C887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926" y="4021291"/>
            <a:ext cx="3479326" cy="278191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044D28C-D683-5CCC-0D43-EB0F9DA5C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64" y="4654967"/>
            <a:ext cx="7618280" cy="1711391"/>
          </a:xfrm>
          <a:prstGeom prst="rect">
            <a:avLst/>
          </a:prstGeom>
        </p:spPr>
      </p:pic>
      <p:pic>
        <p:nvPicPr>
          <p:cNvPr id="19" name="Image 18" descr="Référence Prévention des infections associées aux soins">
            <a:extLst>
              <a:ext uri="{FF2B5EF4-FFF2-40B4-BE49-F238E27FC236}">
                <a16:creationId xmlns:a16="http://schemas.microsoft.com/office/drawing/2014/main" id="{4FB46BCD-BC59-8341-777A-45E2D5CBE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449" y="1102129"/>
            <a:ext cx="3358551" cy="2874866"/>
          </a:xfrm>
          <a:prstGeom prst="rect">
            <a:avLst/>
          </a:prstGeom>
        </p:spPr>
      </p:pic>
      <p:sp>
        <p:nvSpPr>
          <p:cNvPr id="13" name="Shape 7">
            <a:extLst>
              <a:ext uri="{FF2B5EF4-FFF2-40B4-BE49-F238E27FC236}">
                <a16:creationId xmlns:a16="http://schemas.microsoft.com/office/drawing/2014/main" id="{82B25662-5B49-B2D4-1859-EF760EE76E6A}"/>
              </a:ext>
            </a:extLst>
          </p:cNvPr>
          <p:cNvSpPr/>
          <p:nvPr/>
        </p:nvSpPr>
        <p:spPr>
          <a:xfrm>
            <a:off x="350410" y="1000510"/>
            <a:ext cx="6296860" cy="1744762"/>
          </a:xfrm>
          <a:prstGeom prst="roundRect">
            <a:avLst>
              <a:gd name="adj" fmla="val 1625"/>
            </a:avLst>
          </a:prstGeom>
          <a:noFill/>
          <a:ln w="25399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052EC6ED-4843-5A63-07C5-75EE0C59BA78}"/>
              </a:ext>
            </a:extLst>
          </p:cNvPr>
          <p:cNvSpPr/>
          <p:nvPr/>
        </p:nvSpPr>
        <p:spPr>
          <a:xfrm>
            <a:off x="350410" y="2936514"/>
            <a:ext cx="3968178" cy="1449487"/>
          </a:xfrm>
          <a:prstGeom prst="roundRect">
            <a:avLst>
              <a:gd name="adj" fmla="val 1625"/>
            </a:avLst>
          </a:prstGeom>
          <a:noFill/>
          <a:ln w="25399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85B0D94A-229E-C7ED-A63B-80577EF071FF}"/>
              </a:ext>
            </a:extLst>
          </p:cNvPr>
          <p:cNvSpPr/>
          <p:nvPr/>
        </p:nvSpPr>
        <p:spPr>
          <a:xfrm>
            <a:off x="4413471" y="2936513"/>
            <a:ext cx="3968178" cy="1449487"/>
          </a:xfrm>
          <a:prstGeom prst="roundRect">
            <a:avLst>
              <a:gd name="adj" fmla="val 1625"/>
            </a:avLst>
          </a:prstGeom>
          <a:noFill/>
          <a:ln w="25399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EA693098-E9CA-F85A-7290-FC3717D9B188}"/>
              </a:ext>
            </a:extLst>
          </p:cNvPr>
          <p:cNvSpPr/>
          <p:nvPr/>
        </p:nvSpPr>
        <p:spPr>
          <a:xfrm>
            <a:off x="6643185" y="1000510"/>
            <a:ext cx="2190264" cy="1744762"/>
          </a:xfrm>
          <a:prstGeom prst="roundRect">
            <a:avLst>
              <a:gd name="adj" fmla="val 1625"/>
            </a:avLst>
          </a:prstGeom>
          <a:noFill/>
          <a:ln w="25399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0B545C-B0D4-9F08-F02E-EE5535CD281C}"/>
              </a:ext>
            </a:extLst>
          </p:cNvPr>
          <p:cNvSpPr txBox="1"/>
          <p:nvPr/>
        </p:nvSpPr>
        <p:spPr>
          <a:xfrm>
            <a:off x="6643185" y="1023635"/>
            <a:ext cx="230223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/>
              <a:t>Etui pénien</a:t>
            </a:r>
            <a:endParaRPr lang="fr-FR" dirty="0"/>
          </a:p>
          <a:p>
            <a:endParaRPr lang="fr-FR" sz="1450" dirty="0">
              <a:solidFill>
                <a:srgbClr val="161613"/>
              </a:solidFill>
              <a:latin typeface="Arial" pitchFamily="34" charset="0"/>
              <a:ea typeface="Inter" pitchFamily="34" charset="-122"/>
            </a:endParaRPr>
          </a:p>
          <a:p>
            <a:r>
              <a:rPr lang="fr-FR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</a:rPr>
              <a:t>Idem, recueillir les urines </a:t>
            </a:r>
          </a:p>
          <a:p>
            <a:r>
              <a:rPr lang="fr-FR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</a:rPr>
              <a:t>au plus vite </a:t>
            </a:r>
          </a:p>
          <a:p>
            <a:r>
              <a:rPr lang="fr-FR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sym typeface="Wingdings" panose="05000000000000000000" pitchFamily="2" charset="2"/>
              </a:rPr>
              <a:t></a:t>
            </a:r>
            <a:r>
              <a:rPr lang="fr-FR" sz="14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</a:rPr>
              <a:t> règle des 30 min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233360" y="651073"/>
            <a:ext cx="6296860" cy="49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Conclusion — L'ECBU Idéal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233360" y="1351260"/>
            <a:ext cx="318881" cy="1993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Arial" pitchFamily="34" charset="0"/>
                <a:ea typeface="DM Sans Light" pitchFamily="34" charset="-122"/>
                <a:cs typeface="DM Sans Light" pitchFamily="34" charset="-120"/>
              </a:rPr>
              <a:t>01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5233360" y="1603177"/>
            <a:ext cx="6296860" cy="19050"/>
          </a:xfrm>
          <a:prstGeom prst="rect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5233360" y="1720949"/>
            <a:ext cx="6296860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Avant le prélèvement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5233360" y="2050752"/>
            <a:ext cx="6296860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Instructions claires au patient. Urine stagnée en vessie (≥ 4h) avant ATB.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5233360" y="2540000"/>
            <a:ext cx="318881" cy="1993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Arial" pitchFamily="34" charset="0"/>
                <a:ea typeface="DM Sans Light" pitchFamily="34" charset="-122"/>
                <a:cs typeface="DM Sans Light" pitchFamily="34" charset="-120"/>
              </a:rPr>
              <a:t>02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233360" y="2791916"/>
            <a:ext cx="6296860" cy="19050"/>
          </a:xfrm>
          <a:prstGeom prst="rect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5233360" y="2909689"/>
            <a:ext cx="6296860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Recueil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5233360" y="3239492"/>
            <a:ext cx="6296860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Toilette soigneuse, milieu de jet, flacon sterile </a:t>
            </a:r>
            <a:r>
              <a:rPr lang="en-US" sz="1250" dirty="0" err="1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transvasé</a:t>
            </a:r>
            <a:r>
              <a:rPr lang="en-US" sz="12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 sur borate,  identification correcte.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233360" y="3728740"/>
            <a:ext cx="318881" cy="1993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Arial"/>
                <a:ea typeface="DM Sans Light" pitchFamily="34" charset="-122"/>
              </a:rPr>
              <a:t>03</a:t>
            </a:r>
            <a:endParaRPr lang="en-US" sz="1250" dirty="0">
              <a:latin typeface="+mj-lt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233360" y="3980656"/>
            <a:ext cx="6296860" cy="19050"/>
          </a:xfrm>
          <a:prstGeom prst="rect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5233360" y="4098429"/>
            <a:ext cx="6296860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Transport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5233360" y="4428232"/>
            <a:ext cx="6296860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≤ 2h à TA, ≤ 12h frigo, ≤ 24h borate. Respecter les délais.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5233360" y="4917480"/>
            <a:ext cx="318881" cy="1993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Arial" pitchFamily="34" charset="0"/>
                <a:ea typeface="DM Sans Light" pitchFamily="34" charset="-122"/>
                <a:cs typeface="DM Sans Light" pitchFamily="34" charset="-120"/>
              </a:rPr>
              <a:t>04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5233360" y="5169396"/>
            <a:ext cx="6296860" cy="19050"/>
          </a:xfrm>
          <a:prstGeom prst="rect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/>
          <p:nvPr/>
        </p:nvSpPr>
        <p:spPr>
          <a:xfrm>
            <a:off x="5233360" y="5287169"/>
            <a:ext cx="6296860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Arial" pitchFamily="34" charset="0"/>
                <a:ea typeface="DM Sans Medium" pitchFamily="34" charset="-122"/>
                <a:cs typeface="DM Sans Medium" pitchFamily="34" charset="-120"/>
              </a:rPr>
              <a:t>Fiche renseignée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5233360" y="5616972"/>
            <a:ext cx="6296860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Arial" pitchFamily="34" charset="0"/>
                <a:ea typeface="Inter" pitchFamily="34" charset="-122"/>
                <a:cs typeface="Inter" pitchFamily="34" charset="-120"/>
              </a:rPr>
              <a:t>Antibiothérapie, signes cliniques, contexte, mode de recueil. </a:t>
            </a:r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161613"/>
                </a:solidFill>
                <a:latin typeface="Arial" pitchFamily="34" charset="0"/>
                <a:ea typeface="Inter Bold" pitchFamily="34" charset="-122"/>
                <a:cs typeface="Inter Bold" pitchFamily="34" charset="-120"/>
              </a:rPr>
              <a:t>Le microbiologiste a besoin du contexte clinique pour interpréter.</a:t>
            </a:r>
            <a:endParaRPr lang="en-US" sz="125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92F1677-F02E-19F8-977C-B414836FF3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8" t="785" r="1786" b="1085"/>
          <a:stretch>
            <a:fillRect/>
          </a:stretch>
        </p:blipFill>
        <p:spPr bwMode="auto">
          <a:xfrm>
            <a:off x="1" y="0"/>
            <a:ext cx="4728297" cy="40412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00C654-D438-6522-0701-D523DFB6C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035721"/>
            <a:ext cx="4728297" cy="28222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E23B9E-063A-159A-F619-8EB569E96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037" y="2208362"/>
            <a:ext cx="4931836" cy="426777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5000C79-1D3A-41BC-DBB7-48D6288D9DEB}"/>
              </a:ext>
            </a:extLst>
          </p:cNvPr>
          <p:cNvSpPr txBox="1"/>
          <p:nvPr/>
        </p:nvSpPr>
        <p:spPr>
          <a:xfrm>
            <a:off x="646395" y="2516239"/>
            <a:ext cx="76947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/>
              <a:t>Exemple d’ordonnances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998B40-DE09-2119-BFC3-FFB066E8BFB3}"/>
              </a:ext>
            </a:extLst>
          </p:cNvPr>
          <p:cNvSpPr txBox="1"/>
          <p:nvPr/>
        </p:nvSpPr>
        <p:spPr>
          <a:xfrm>
            <a:off x="2001328" y="367047"/>
            <a:ext cx="769476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500" b="1" dirty="0">
                <a:solidFill>
                  <a:srgbClr val="FF0000"/>
                </a:solidFill>
                <a:latin typeface="Arial"/>
              </a:rPr>
              <a:t>La </a:t>
            </a:r>
            <a:r>
              <a:rPr lang="fr-FR" sz="2500" b="1" dirty="0">
                <a:solidFill>
                  <a:srgbClr val="FF0000"/>
                </a:solidFill>
                <a:latin typeface="Arial"/>
              </a:rPr>
              <a:t>qualité de l'information donnée au patient est un élément primordial de la phase pré-analytique</a:t>
            </a:r>
            <a:r>
              <a:rPr lang="fr-FR" sz="2500" dirty="0">
                <a:solidFill>
                  <a:srgbClr val="FF0000"/>
                </a:solidFill>
                <a:latin typeface="Arial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F394CB-936F-5924-CCF5-CA238400FBD1}"/>
              </a:ext>
            </a:extLst>
          </p:cNvPr>
          <p:cNvSpPr txBox="1"/>
          <p:nvPr/>
        </p:nvSpPr>
        <p:spPr>
          <a:xfrm>
            <a:off x="2001328" y="1321228"/>
            <a:ext cx="7371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Réduction démontrée du nombre de prélèvements contaminés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B997B4-3DD6-7DAD-96D0-2463B78FC2AE}"/>
              </a:ext>
            </a:extLst>
          </p:cNvPr>
          <p:cNvSpPr txBox="1"/>
          <p:nvPr/>
        </p:nvSpPr>
        <p:spPr>
          <a:xfrm>
            <a:off x="2001328" y="1719009"/>
            <a:ext cx="6927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Canaux de communications : larges…. dont prescripteurs !</a:t>
            </a:r>
          </a:p>
        </p:txBody>
      </p:sp>
    </p:spTree>
    <p:extLst>
      <p:ext uri="{BB962C8B-B14F-4D97-AF65-F5344CB8AC3E}">
        <p14:creationId xmlns:p14="http://schemas.microsoft.com/office/powerpoint/2010/main" val="37889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84221C9-6314-AC0F-1E24-8D68D892F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519" y="3886524"/>
            <a:ext cx="4496427" cy="28960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383AFA8-B845-84E2-5CE6-5B48CB5AD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860" y="928691"/>
            <a:ext cx="5133459" cy="6523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053C96-63F2-632C-DC3C-A216054A7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7859" y="1685260"/>
            <a:ext cx="5133459" cy="10396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3A2CEC-B8A8-3951-4020-F80172EA5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107" y="2890404"/>
            <a:ext cx="9161253" cy="8607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0035E44-6254-BE48-3596-D8B8824EFCA0}"/>
              </a:ext>
            </a:extLst>
          </p:cNvPr>
          <p:cNvSpPr txBox="1"/>
          <p:nvPr/>
        </p:nvSpPr>
        <p:spPr>
          <a:xfrm>
            <a:off x="3211158" y="30964"/>
            <a:ext cx="76947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/>
              <a:t>Exemple d’ordonnances</a:t>
            </a:r>
          </a:p>
        </p:txBody>
      </p:sp>
    </p:spTree>
    <p:extLst>
      <p:ext uri="{BB962C8B-B14F-4D97-AF65-F5344CB8AC3E}">
        <p14:creationId xmlns:p14="http://schemas.microsoft.com/office/powerpoint/2010/main" val="324283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5F5359-3C64-594A-EEED-CE659C1E27F6}"/>
              </a:ext>
            </a:extLst>
          </p:cNvPr>
          <p:cNvSpPr txBox="1"/>
          <p:nvPr/>
        </p:nvSpPr>
        <p:spPr>
          <a:xfrm>
            <a:off x="3433312" y="149154"/>
            <a:ext cx="76947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/>
              <a:t>Exemple d’ordonnances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A2FAF6-D72A-C241-B03D-3F83CEECE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029" y="848323"/>
            <a:ext cx="6869502" cy="35261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82FB095-2736-B8AE-F318-1AC18DFB388C}"/>
              </a:ext>
            </a:extLst>
          </p:cNvPr>
          <p:cNvSpPr txBox="1"/>
          <p:nvPr/>
        </p:nvSpPr>
        <p:spPr>
          <a:xfrm>
            <a:off x="155276" y="5124091"/>
            <a:ext cx="8041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Idée de collaboration : </a:t>
            </a:r>
          </a:p>
          <a:p>
            <a:r>
              <a:rPr lang="fr-FR" b="1" dirty="0">
                <a:solidFill>
                  <a:schemeClr val="accent1"/>
                </a:solidFill>
              </a:rPr>
              <a:t>Harmonisation et communication des bonnes pratiques de prélèvement des ECBU </a:t>
            </a:r>
          </a:p>
          <a:p>
            <a:r>
              <a:rPr lang="fr-FR" b="1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fr-FR" b="1" dirty="0">
                <a:solidFill>
                  <a:schemeClr val="accent1"/>
                </a:solidFill>
              </a:rPr>
              <a:t>prescripteurs via les ordonnances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4CAD526-71D8-AC54-CA30-8FAE7384A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9495" y="2234242"/>
            <a:ext cx="3082505" cy="462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0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6F77B9C-C40A-A6CB-D6E6-174FE35E0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78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2969</TotalTime>
  <Words>806</Words>
  <Application>Microsoft Office PowerPoint</Application>
  <PresentationFormat>Grand écran</PresentationFormat>
  <Paragraphs>124</Paragraphs>
  <Slides>13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Abadi</vt:lpstr>
      <vt:lpstr>Aptos</vt:lpstr>
      <vt:lpstr>Arial</vt:lpstr>
      <vt:lpstr>Calibri</vt:lpstr>
      <vt:lpstr>Calibri Light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Pierre MARCHENAY</dc:creator>
  <cp:lastModifiedBy>GONCALVES Angelique</cp:lastModifiedBy>
  <cp:revision>21</cp:revision>
  <dcterms:created xsi:type="dcterms:W3CDTF">2026-09-17T13:35:30Z</dcterms:created>
  <dcterms:modified xsi:type="dcterms:W3CDTF">2026-09-25T13:57:44Z</dcterms:modified>
</cp:coreProperties>
</file>