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9"/>
  </p:notesMasterIdLst>
  <p:sldIdLst>
    <p:sldId id="256" r:id="rId2"/>
    <p:sldId id="268" r:id="rId3"/>
    <p:sldId id="346" r:id="rId4"/>
    <p:sldId id="347" r:id="rId5"/>
    <p:sldId id="4426" r:id="rId6"/>
    <p:sldId id="4423" r:id="rId7"/>
    <p:sldId id="265" r:id="rId8"/>
  </p:sldIdLst>
  <p:sldSz cx="18288000" cy="10287000"/>
  <p:notesSz cx="6858000" cy="9144000"/>
  <p:embeddedFontLst>
    <p:embeddedFont>
      <p:font typeface="Atkinson Hyperlegible" panose="020B0604020202020204" charset="0"/>
      <p:regular r:id="rId10"/>
    </p:embeddedFont>
    <p:embeddedFont>
      <p:font typeface="Atkinson Hyperlegible Bold" panose="020B0604020202020204" charset="0"/>
      <p:regular r:id="rId11"/>
    </p:embeddedFon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Calibri Light" panose="020F0302020204030204" pitchFamily="34" charset="0"/>
      <p:regular r:id="rId16"/>
      <p: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9" d="100"/>
          <a:sy n="69" d="100"/>
        </p:scale>
        <p:origin x="756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4A8F7D-1E37-47CD-8B4B-0C8D42AAE926}" type="datetimeFigureOut">
              <a:rPr lang="fr-FR" smtClean="0"/>
              <a:t>25/09/2026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B5EAEC-A9F3-490E-A2F1-6F6BE4F18F8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0184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0622C7-708B-744C-8571-9641DE88BA34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07480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8484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7.emf"/><Relationship Id="rId4" Type="http://schemas.openxmlformats.org/officeDocument/2006/relationships/image" Target="../media/image9.svg"/><Relationship Id="rId9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www.urofrance.org/wp-content/uploads/2026/03/Reco_ECBU_Synthese_04.03.2026_MEL.pdf" TargetMode="Externa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1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4856031" y="5143500"/>
            <a:ext cx="3433286" cy="5143500"/>
          </a:xfrm>
          <a:prstGeom prst="rect">
            <a:avLst/>
          </a:prstGeom>
          <a:solidFill>
            <a:srgbClr val="0050F5"/>
          </a:solidFill>
        </p:spPr>
      </p:sp>
      <p:sp>
        <p:nvSpPr>
          <p:cNvPr id="3" name="Freeform 3"/>
          <p:cNvSpPr/>
          <p:nvPr/>
        </p:nvSpPr>
        <p:spPr>
          <a:xfrm>
            <a:off x="9713849" y="5143500"/>
            <a:ext cx="5143500" cy="5143500"/>
          </a:xfrm>
          <a:custGeom>
            <a:avLst/>
            <a:gdLst/>
            <a:ahLst/>
            <a:cxnLst/>
            <a:rect l="l" t="t" r="r" b="b"/>
            <a:pathLst>
              <a:path w="5143500" h="5143500">
                <a:moveTo>
                  <a:pt x="0" y="0"/>
                </a:moveTo>
                <a:lnTo>
                  <a:pt x="5143500" y="0"/>
                </a:lnTo>
                <a:lnTo>
                  <a:pt x="5143500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00000">
            <a:off x="14857349" y="7436703"/>
            <a:ext cx="2850297" cy="2850297"/>
          </a:xfrm>
          <a:custGeom>
            <a:avLst/>
            <a:gdLst/>
            <a:ahLst/>
            <a:cxnLst/>
            <a:rect l="l" t="t" r="r" b="b"/>
            <a:pathLst>
              <a:path w="2850297" h="2850297">
                <a:moveTo>
                  <a:pt x="0" y="0"/>
                </a:moveTo>
                <a:lnTo>
                  <a:pt x="2850297" y="0"/>
                </a:lnTo>
                <a:lnTo>
                  <a:pt x="2850297" y="2850297"/>
                </a:lnTo>
                <a:lnTo>
                  <a:pt x="0" y="28502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217057" y="772583"/>
            <a:ext cx="2646691" cy="2753385"/>
          </a:xfrm>
          <a:custGeom>
            <a:avLst/>
            <a:gdLst/>
            <a:ahLst/>
            <a:cxnLst/>
            <a:rect l="l" t="t" r="r" b="b"/>
            <a:pathLst>
              <a:path w="2646691" h="2753385">
                <a:moveTo>
                  <a:pt x="0" y="0"/>
                </a:moveTo>
                <a:lnTo>
                  <a:pt x="2646691" y="0"/>
                </a:lnTo>
                <a:lnTo>
                  <a:pt x="2646691" y="2753384"/>
                </a:lnTo>
                <a:lnTo>
                  <a:pt x="0" y="275338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9144000" y="1323177"/>
            <a:ext cx="5517086" cy="1652195"/>
          </a:xfrm>
          <a:custGeom>
            <a:avLst/>
            <a:gdLst/>
            <a:ahLst/>
            <a:cxnLst/>
            <a:rect l="l" t="t" r="r" b="b"/>
            <a:pathLst>
              <a:path w="5517086" h="1652195">
                <a:moveTo>
                  <a:pt x="0" y="0"/>
                </a:moveTo>
                <a:lnTo>
                  <a:pt x="5517086" y="0"/>
                </a:lnTo>
                <a:lnTo>
                  <a:pt x="5517086" y="1652196"/>
                </a:lnTo>
                <a:lnTo>
                  <a:pt x="0" y="165219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807738" y="3631193"/>
            <a:ext cx="11477861" cy="23995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59"/>
              </a:lnSpc>
            </a:pPr>
            <a:r>
              <a:rPr lang="en-US" sz="5599" b="1" dirty="0">
                <a:solidFill>
                  <a:srgbClr val="0B331C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PCI &amp; BUA together : </a:t>
            </a:r>
          </a:p>
          <a:p>
            <a:pPr algn="l">
              <a:lnSpc>
                <a:spcPts val="6159"/>
              </a:lnSpc>
            </a:pPr>
            <a:r>
              <a:rPr lang="fr-FR" sz="6000" b="1" dirty="0"/>
              <a:t>les outils mobilisables &amp; les actions en région</a:t>
            </a:r>
            <a:endParaRPr lang="en-US" sz="5599" b="1" dirty="0">
              <a:solidFill>
                <a:srgbClr val="0B331C"/>
              </a:solidFill>
              <a:latin typeface="Atkinson Hyperlegible Bold"/>
              <a:ea typeface="Atkinson Hyperlegible Bold"/>
              <a:cs typeface="Atkinson Hyperlegible Bold"/>
              <a:sym typeface="Atkinson Hyperlegible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07738" y="8036802"/>
            <a:ext cx="4215446" cy="1538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32"/>
              </a:lnSpc>
            </a:pPr>
            <a:r>
              <a:rPr lang="en-US" sz="2043" dirty="0">
                <a:solidFill>
                  <a:srgbClr val="0B331C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N. FLORET &amp; B. ROSOLEN</a:t>
            </a:r>
          </a:p>
          <a:p>
            <a:pPr algn="l">
              <a:lnSpc>
                <a:spcPts val="2432"/>
              </a:lnSpc>
            </a:pPr>
            <a:r>
              <a:rPr lang="en-US" sz="2043" dirty="0">
                <a:solidFill>
                  <a:srgbClr val="0B331C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JOURNÉE RÉGIONALE PCI &amp; BUA</a:t>
            </a:r>
          </a:p>
          <a:p>
            <a:pPr algn="l">
              <a:lnSpc>
                <a:spcPts val="2432"/>
              </a:lnSpc>
            </a:pPr>
            <a:r>
              <a:rPr lang="en-US" sz="2043" dirty="0">
                <a:solidFill>
                  <a:srgbClr val="0B331C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TALANT, 24/09/2026</a:t>
            </a:r>
          </a:p>
          <a:p>
            <a:pPr algn="l">
              <a:lnSpc>
                <a:spcPts val="2432"/>
              </a:lnSpc>
            </a:pPr>
            <a:endParaRPr lang="en-US" sz="2043" dirty="0">
              <a:solidFill>
                <a:srgbClr val="0B331C"/>
              </a:solidFill>
              <a:latin typeface="Atkinson Hyperlegible"/>
              <a:ea typeface="Atkinson Hyperlegible"/>
              <a:cs typeface="Atkinson Hyperlegible"/>
              <a:sym typeface="Atkinson Hyperlegible"/>
            </a:endParaRPr>
          </a:p>
          <a:p>
            <a:pPr algn="l">
              <a:lnSpc>
                <a:spcPts val="2432"/>
              </a:lnSpc>
            </a:pPr>
            <a:r>
              <a:rPr lang="en-US" sz="2043" dirty="0">
                <a:solidFill>
                  <a:srgbClr val="0B331C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Après midi </a:t>
            </a:r>
            <a:r>
              <a:rPr lang="en-US" sz="2043" dirty="0" err="1">
                <a:solidFill>
                  <a:srgbClr val="0B331C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partie</a:t>
            </a:r>
            <a:r>
              <a:rPr lang="en-US" sz="2043" dirty="0">
                <a:solidFill>
                  <a:srgbClr val="0B331C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 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3500891" cy="10287000"/>
            <a:chOff x="0" y="0"/>
            <a:chExt cx="4667854" cy="13716000"/>
          </a:xfrm>
        </p:grpSpPr>
        <p:sp>
          <p:nvSpPr>
            <p:cNvPr id="3" name="Freeform 3"/>
            <p:cNvSpPr/>
            <p:nvPr/>
          </p:nvSpPr>
          <p:spPr>
            <a:xfrm rot="-10800000">
              <a:off x="0" y="11306355"/>
              <a:ext cx="2409645" cy="2409645"/>
            </a:xfrm>
            <a:custGeom>
              <a:avLst/>
              <a:gdLst/>
              <a:ahLst/>
              <a:cxnLst/>
              <a:rect l="l" t="t" r="r" b="b"/>
              <a:pathLst>
                <a:path w="2409645" h="2409645">
                  <a:moveTo>
                    <a:pt x="0" y="0"/>
                  </a:moveTo>
                  <a:lnTo>
                    <a:pt x="2409645" y="0"/>
                  </a:lnTo>
                  <a:lnTo>
                    <a:pt x="2409645" y="2409645"/>
                  </a:lnTo>
                  <a:lnTo>
                    <a:pt x="0" y="24096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 rot="-5400000" flipV="1">
              <a:off x="0" y="0"/>
              <a:ext cx="4667854" cy="4667854"/>
            </a:xfrm>
            <a:custGeom>
              <a:avLst/>
              <a:gdLst/>
              <a:ahLst/>
              <a:cxnLst/>
              <a:rect l="l" t="t" r="r" b="b"/>
              <a:pathLst>
                <a:path w="4667854" h="4667854">
                  <a:moveTo>
                    <a:pt x="0" y="4667854"/>
                  </a:moveTo>
                  <a:lnTo>
                    <a:pt x="4667854" y="4667854"/>
                  </a:lnTo>
                  <a:lnTo>
                    <a:pt x="4667854" y="0"/>
                  </a:lnTo>
                  <a:lnTo>
                    <a:pt x="0" y="0"/>
                  </a:lnTo>
                  <a:lnTo>
                    <a:pt x="0" y="4667854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>
            <a:off x="1973276" y="2264407"/>
            <a:ext cx="3703583" cy="7095700"/>
          </a:xfrm>
          <a:custGeom>
            <a:avLst/>
            <a:gdLst/>
            <a:ahLst/>
            <a:cxnLst/>
            <a:rect l="l" t="t" r="r" b="b"/>
            <a:pathLst>
              <a:path w="4332316" h="9352094">
                <a:moveTo>
                  <a:pt x="0" y="0"/>
                </a:moveTo>
                <a:lnTo>
                  <a:pt x="4332316" y="0"/>
                </a:lnTo>
                <a:lnTo>
                  <a:pt x="4332316" y="9352094"/>
                </a:lnTo>
                <a:lnTo>
                  <a:pt x="0" y="935209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pic>
        <p:nvPicPr>
          <p:cNvPr id="8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773400" y="8036901"/>
            <a:ext cx="2302920" cy="2302920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3825067" y="666222"/>
            <a:ext cx="11477861" cy="794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59"/>
              </a:lnSpc>
            </a:pPr>
            <a:r>
              <a:rPr lang="en-US" sz="5599" b="1" dirty="0">
                <a:solidFill>
                  <a:srgbClr val="0B331C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OUTILS DISPONIBLES</a:t>
            </a:r>
          </a:p>
        </p:txBody>
      </p:sp>
      <p:graphicFrame>
        <p:nvGraphicFramePr>
          <p:cNvPr id="11" name="Objet 10">
            <a:extLst>
              <a:ext uri="{FF2B5EF4-FFF2-40B4-BE49-F238E27FC236}">
                <a16:creationId xmlns:a16="http://schemas.microsoft.com/office/drawing/2014/main" id="{9C33C2CF-34DB-4B99-820B-2EB8BC45C86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5877178"/>
              </p:ext>
            </p:extLst>
          </p:nvPr>
        </p:nvGraphicFramePr>
        <p:xfrm>
          <a:off x="6557817" y="2056142"/>
          <a:ext cx="8723340" cy="61747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Acrobat Document" r:id="rId9" imgW="8019999" imgH="5676617" progId="AcroExch.Document.DC">
                  <p:embed/>
                </p:oleObj>
              </mc:Choice>
              <mc:Fallback>
                <p:oleObj name="Acrobat Document" r:id="rId9" imgW="8019999" imgH="5676617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557817" y="2056142"/>
                        <a:ext cx="8723340" cy="61747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757554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2B906098-582E-789E-AF31-52E08B7A6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4" y="240071"/>
            <a:ext cx="15773400" cy="712710"/>
          </a:xfrm>
        </p:spPr>
        <p:txBody>
          <a:bodyPr>
            <a:noAutofit/>
          </a:bodyPr>
          <a:lstStyle/>
          <a:p>
            <a:r>
              <a:rPr lang="fr-FR" sz="4800" b="1">
                <a:solidFill>
                  <a:schemeClr val="accent1"/>
                </a:solidFill>
                <a:latin typeface="+mn-lt"/>
              </a:rPr>
              <a:t>BANDELETTE URINAIRE (BU)</a:t>
            </a:r>
          </a:p>
        </p:txBody>
      </p:sp>
      <p:sp>
        <p:nvSpPr>
          <p:cNvPr id="9" name="Ellipse 8"/>
          <p:cNvSpPr/>
          <p:nvPr/>
        </p:nvSpPr>
        <p:spPr>
          <a:xfrm>
            <a:off x="611564" y="6730083"/>
            <a:ext cx="7794512" cy="3048672"/>
          </a:xfrm>
          <a:prstGeom prst="ellipse">
            <a:avLst/>
          </a:prstGeom>
          <a:solidFill>
            <a:srgbClr val="CCE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3"/>
            <a:endParaRPr lang="fr-CH" sz="2400">
              <a:solidFill>
                <a:schemeClr val="tx1">
                  <a:lumMod val="85000"/>
                  <a:lumOff val="1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0" name="Rectangle à coins arrondis 9"/>
          <p:cNvSpPr/>
          <p:nvPr/>
        </p:nvSpPr>
        <p:spPr>
          <a:xfrm>
            <a:off x="10428661" y="2014290"/>
            <a:ext cx="6834309" cy="3062309"/>
          </a:xfrm>
          <a:prstGeom prst="roundRect">
            <a:avLst/>
          </a:prstGeom>
          <a:solidFill>
            <a:srgbClr val="8EE165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70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Interprétation du résultat </a:t>
            </a:r>
          </a:p>
          <a:p>
            <a:endParaRPr lang="fr-FR" sz="2700" u="sng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428625" indent="-428625">
              <a:buFont typeface="Wingdings" panose="05000000000000000000" pitchFamily="2" charset="2"/>
              <a:buChar char="Ø"/>
            </a:pPr>
            <a:r>
              <a:rPr lang="fr-FR" sz="27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BU positive = leucocytes + et/ou nitrites +</a:t>
            </a:r>
          </a:p>
          <a:p>
            <a:pPr marL="428625" indent="-428625">
              <a:buFont typeface="Wingdings" panose="05000000000000000000" pitchFamily="2" charset="2"/>
              <a:buChar char="Ø"/>
            </a:pPr>
            <a:r>
              <a:rPr lang="fr-FR" sz="27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BU négative = leucocytes - et nitrites –</a:t>
            </a:r>
          </a:p>
          <a:p>
            <a:pPr algn="ctr"/>
            <a:endParaRPr lang="fr-FR" sz="270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ctr"/>
            <a:r>
              <a:rPr lang="fr-FR" sz="27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BU positive ≠ infection urinaire</a:t>
            </a:r>
          </a:p>
        </p:txBody>
      </p:sp>
      <p:sp>
        <p:nvSpPr>
          <p:cNvPr id="14" name="Rectangle : coins arrondis 3">
            <a:extLst>
              <a:ext uri="{FF2B5EF4-FFF2-40B4-BE49-F238E27FC236}">
                <a16:creationId xmlns:a16="http://schemas.microsoft.com/office/drawing/2014/main" id="{08D701E2-D5E0-142F-F02F-0D4862596696}"/>
              </a:ext>
            </a:extLst>
          </p:cNvPr>
          <p:cNvSpPr/>
          <p:nvPr/>
        </p:nvSpPr>
        <p:spPr>
          <a:xfrm>
            <a:off x="723166" y="1357604"/>
            <a:ext cx="8570126" cy="4908720"/>
          </a:xfrm>
          <a:prstGeom prst="roundRect">
            <a:avLst/>
          </a:prstGeom>
          <a:solidFill>
            <a:schemeClr val="accent1">
              <a:alpha val="50196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300" b="1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Quand faire une BU ?</a:t>
            </a:r>
          </a:p>
          <a:p>
            <a:pPr algn="ctr"/>
            <a:endParaRPr lang="fr-FR" sz="3600">
              <a:solidFill>
                <a:schemeClr val="tx1">
                  <a:lumMod val="75000"/>
                  <a:lumOff val="25000"/>
                </a:schemeClr>
              </a:solidFill>
              <a:highlight>
                <a:srgbClr val="FFFF00"/>
              </a:highlight>
              <a:latin typeface="Calibri Light" panose="020F0302020204030204" pitchFamily="34" charset="0"/>
              <a:cs typeface="Calibri Light" panose="020F0302020204030204" pitchFamily="34" charset="0"/>
              <a:sym typeface="Wingdings" panose="05000000000000000000" pitchFamily="2" charset="2"/>
            </a:endParaRPr>
          </a:p>
          <a:p>
            <a:pPr marL="428625" indent="-428625">
              <a:buFont typeface="Wingdings" panose="05000000000000000000" pitchFamily="2" charset="2"/>
              <a:buChar char="ü"/>
            </a:pPr>
            <a:r>
              <a:rPr lang="fr-FR" sz="30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Suspicion de cystite aigue simple de la femme jeune non enceinte</a:t>
            </a:r>
          </a:p>
          <a:p>
            <a:pPr marL="428625" indent="-428625">
              <a:buFont typeface="Wingdings" panose="05000000000000000000" pitchFamily="2" charset="2"/>
              <a:buChar char="ü"/>
            </a:pPr>
            <a:r>
              <a:rPr lang="fr-FR" sz="30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Suspicion chez l’enfant </a:t>
            </a:r>
            <a:r>
              <a:rPr lang="fr-FR" sz="27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de </a:t>
            </a:r>
            <a:r>
              <a:rPr lang="fr-CH" sz="27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cystite ou pyélonéphrite aigue</a:t>
            </a:r>
          </a:p>
          <a:p>
            <a:pPr marL="428625" indent="-428625">
              <a:buFont typeface="Wingdings" panose="05000000000000000000" pitchFamily="2" charset="2"/>
              <a:buChar char="ü"/>
            </a:pPr>
            <a:endParaRPr lang="fr-CH" sz="270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428625" indent="-428625">
              <a:buFont typeface="Wingdings" panose="05000000000000000000" pitchFamily="2" charset="2"/>
              <a:buChar char="ü"/>
            </a:pPr>
            <a:r>
              <a:rPr lang="fr-FR" sz="27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Chez enfant : fièvre &gt; 48h sans symptôme urinaire</a:t>
            </a:r>
          </a:p>
          <a:p>
            <a:pPr marL="428625" indent="-428625">
              <a:buFont typeface="Wingdings" panose="05000000000000000000" pitchFamily="2" charset="2"/>
              <a:buChar char="ü"/>
            </a:pPr>
            <a:r>
              <a:rPr lang="fr-FR" sz="2700" b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Systématique </a:t>
            </a:r>
            <a:r>
              <a:rPr lang="fr-FR" sz="27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chez femme enceinte à partir 4 mois de grossesse</a:t>
            </a:r>
          </a:p>
          <a:p>
            <a:pPr algn="ctr"/>
            <a:endParaRPr lang="fr-FR" sz="2700">
              <a:solidFill>
                <a:schemeClr val="tx1">
                  <a:lumMod val="85000"/>
                  <a:lumOff val="1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2656292" y="6828205"/>
            <a:ext cx="3582327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700" b="1" u="sng">
                <a:latin typeface="Calibri Light" panose="020F0302020204030204" pitchFamily="34" charset="0"/>
                <a:cs typeface="Calibri Light" panose="020F0302020204030204" pitchFamily="34" charset="0"/>
              </a:rPr>
              <a:t>Comment bien prélever</a:t>
            </a:r>
            <a:r>
              <a:rPr lang="fr-FR" sz="2700" b="1">
                <a:latin typeface="Calibri Light" panose="020F0302020204030204" pitchFamily="34" charset="0"/>
                <a:cs typeface="Calibri Light" panose="020F0302020204030204" pitchFamily="34" charset="0"/>
              </a:rPr>
              <a:t> :</a:t>
            </a:r>
            <a:endParaRPr lang="fr-FR" sz="2700" b="1" u="sng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991A66C-0820-2554-7CE2-4F3471AAF0CC}"/>
              </a:ext>
            </a:extLst>
          </p:cNvPr>
          <p:cNvSpPr txBox="1"/>
          <p:nvPr/>
        </p:nvSpPr>
        <p:spPr>
          <a:xfrm>
            <a:off x="4574357" y="4870036"/>
            <a:ext cx="9148713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sz="270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F019B7B-A435-FBD8-E493-D98206FBB3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1927" y="6772606"/>
            <a:ext cx="8277729" cy="264545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701D687-8158-660D-5B7D-95A1926ADFB6}"/>
              </a:ext>
            </a:extLst>
          </p:cNvPr>
          <p:cNvSpPr txBox="1"/>
          <p:nvPr/>
        </p:nvSpPr>
        <p:spPr>
          <a:xfrm>
            <a:off x="-871678" y="7402701"/>
            <a:ext cx="945272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486025" lvl="3" indent="-428625">
              <a:buFont typeface="Wingdings" panose="05000000000000000000" pitchFamily="2" charset="2"/>
              <a:buChar char="Ø"/>
            </a:pPr>
            <a:r>
              <a:rPr lang="fr-FR" sz="2700" b="1" u="sng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Sur urines</a:t>
            </a:r>
            <a:r>
              <a:rPr lang="fr-FR" sz="2700" b="1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FR" sz="27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du 2ème jet fraichement émises.</a:t>
            </a:r>
          </a:p>
          <a:p>
            <a:pPr marL="2486025" lvl="3" indent="-428625">
              <a:buFont typeface="Wingdings" panose="05000000000000000000" pitchFamily="2" charset="2"/>
              <a:buChar char="Ø"/>
            </a:pPr>
            <a:r>
              <a:rPr lang="fr-FR" sz="27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Sans toilette préalable, pot non stérile.</a:t>
            </a:r>
          </a:p>
          <a:p>
            <a:pPr marL="2486025" lvl="3" indent="-428625">
              <a:buFont typeface="Wingdings" panose="05000000000000000000" pitchFamily="2" charset="2"/>
              <a:buChar char="Ø"/>
            </a:pPr>
            <a:r>
              <a:rPr lang="fr-CH" sz="2700" b="1" u="sng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Chez l’enfant</a:t>
            </a:r>
            <a:r>
              <a:rPr lang="fr-CH" sz="2700" b="1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fr-CH" sz="27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: si propreté non acquise, sondage aller-retour ou recueil en milieu de jet.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156026C-207A-B22A-B562-B96BA0B27134}"/>
              </a:ext>
            </a:extLst>
          </p:cNvPr>
          <p:cNvSpPr/>
          <p:nvPr/>
        </p:nvSpPr>
        <p:spPr>
          <a:xfrm>
            <a:off x="9706952" y="6702458"/>
            <a:ext cx="8277729" cy="2659397"/>
          </a:xfrm>
          <a:prstGeom prst="rect">
            <a:avLst/>
          </a:prstGeom>
          <a:noFill/>
          <a:ln w="34925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70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6383D8D-5C0E-4162-A229-60E95F9CBF0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31414" y="9494719"/>
            <a:ext cx="2312895" cy="685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6985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2B906098-582E-789E-AF31-52E08B7A6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14" y="226631"/>
            <a:ext cx="15773400" cy="712710"/>
          </a:xfrm>
        </p:spPr>
        <p:txBody>
          <a:bodyPr>
            <a:noAutofit/>
          </a:bodyPr>
          <a:lstStyle/>
          <a:p>
            <a:r>
              <a:rPr lang="fr-FR" sz="4800" b="1">
                <a:solidFill>
                  <a:srgbClr val="06569E"/>
                </a:solidFill>
                <a:latin typeface="+mn-lt"/>
              </a:rPr>
              <a:t>EXAMEN CYTOBACTÉRIOLOGIQUE DES URINES (ECBU</a:t>
            </a:r>
            <a:r>
              <a:rPr lang="fr-FR" sz="5400" b="1">
                <a:solidFill>
                  <a:srgbClr val="06569E"/>
                </a:solidFill>
                <a:latin typeface="+mn-lt"/>
              </a:rPr>
              <a:t>)</a:t>
            </a:r>
          </a:p>
        </p:txBody>
      </p:sp>
      <p:sp>
        <p:nvSpPr>
          <p:cNvPr id="16" name="Rectangle : coins arrondis 4">
            <a:extLst>
              <a:ext uri="{FF2B5EF4-FFF2-40B4-BE49-F238E27FC236}">
                <a16:creationId xmlns:a16="http://schemas.microsoft.com/office/drawing/2014/main" id="{3B357B15-FB7A-F763-9AFF-BD50E60B1915}"/>
              </a:ext>
            </a:extLst>
          </p:cNvPr>
          <p:cNvSpPr/>
          <p:nvPr/>
        </p:nvSpPr>
        <p:spPr>
          <a:xfrm>
            <a:off x="9519222" y="1697770"/>
            <a:ext cx="8506476" cy="7636706"/>
          </a:xfrm>
          <a:prstGeom prst="roundRect">
            <a:avLst/>
          </a:prstGeom>
          <a:solidFill>
            <a:srgbClr val="6FB7D7">
              <a:alpha val="80000"/>
            </a:srgb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360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  <a:sym typeface="Wingdings" panose="05000000000000000000" pitchFamily="2" charset="2"/>
            </a:endParaRPr>
          </a:p>
          <a:p>
            <a:pPr marL="428625" indent="-428625">
              <a:buFont typeface="Arial" panose="020B0604020202020204" pitchFamily="34" charset="0"/>
              <a:buChar char="•"/>
            </a:pPr>
            <a:r>
              <a:rPr lang="fr-FR" sz="4200" b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PAS</a:t>
            </a:r>
            <a:r>
              <a:rPr lang="fr-FR" sz="3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 de leucocyturie =</a:t>
            </a:r>
            <a:r>
              <a:rPr lang="fr-FR" sz="4200" b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 PAS </a:t>
            </a:r>
            <a:r>
              <a:rPr lang="fr-FR" sz="3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d’infection urinaire* = </a:t>
            </a:r>
            <a:r>
              <a:rPr lang="fr-FR" sz="4200" b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PAS</a:t>
            </a:r>
            <a:r>
              <a:rPr lang="fr-FR" sz="3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 d’ATB</a:t>
            </a:r>
          </a:p>
          <a:p>
            <a:pPr marL="428625" indent="-428625">
              <a:buFont typeface="Arial" panose="020B0604020202020204" pitchFamily="34" charset="0"/>
              <a:buChar char="•"/>
            </a:pPr>
            <a:r>
              <a:rPr lang="fr-FR" sz="3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Bactériurie asymptomatique = colonisation ou contamination = </a:t>
            </a:r>
            <a:r>
              <a:rPr lang="fr-FR" sz="4200" b="1">
                <a:solidFill>
                  <a:srgbClr val="FF0000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PAS</a:t>
            </a:r>
            <a:r>
              <a:rPr lang="fr-FR" sz="3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 d’ATB **</a:t>
            </a:r>
            <a:endParaRPr lang="fr-FR" sz="3000">
              <a:solidFill>
                <a:schemeClr val="accent2"/>
              </a:solidFill>
              <a:latin typeface="Calibri Light" panose="020F0302020204030204" pitchFamily="34" charset="0"/>
              <a:cs typeface="Calibri Light" panose="020F0302020204030204" pitchFamily="34" charset="0"/>
              <a:sym typeface="Wingdings" panose="05000000000000000000" pitchFamily="2" charset="2"/>
            </a:endParaRPr>
          </a:p>
          <a:p>
            <a:pPr marL="428625" indent="-428625">
              <a:buFont typeface="Arial" panose="020B0604020202020204" pitchFamily="34" charset="0"/>
              <a:buChar char="•"/>
            </a:pPr>
            <a:r>
              <a:rPr lang="fr-FR" sz="3000" err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Polymicrobien</a:t>
            </a:r>
            <a:r>
              <a:rPr lang="fr-FR" sz="3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 = contamination jusqu’à preuve du contraire = refaire ECBU avant de décider</a:t>
            </a:r>
          </a:p>
          <a:p>
            <a:pPr marL="428625" indent="-428625">
              <a:buFont typeface="Arial" panose="020B0604020202020204" pitchFamily="34" charset="0"/>
              <a:buChar char="•"/>
            </a:pPr>
            <a:r>
              <a:rPr lang="fr-FR" sz="30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SFU + bactériurie + leucocyturie  = infection urinaire = ATB</a:t>
            </a:r>
            <a:endParaRPr lang="fr-FR" sz="360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  <a:sym typeface="Wingdings" panose="05000000000000000000" pitchFamily="2" charset="2"/>
            </a:endParaRPr>
          </a:p>
          <a:p>
            <a:pPr marL="428625" indent="-428625">
              <a:buFont typeface="Wingdings" panose="05000000000000000000" pitchFamily="2" charset="2"/>
              <a:buChar char="§"/>
            </a:pPr>
            <a:endParaRPr lang="fr-FR" sz="300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  <a:sym typeface="Wingdings" panose="05000000000000000000" pitchFamily="2" charset="2"/>
            </a:endParaRPr>
          </a:p>
        </p:txBody>
      </p:sp>
      <p:sp>
        <p:nvSpPr>
          <p:cNvPr id="17" name="Ellipse 16"/>
          <p:cNvSpPr/>
          <p:nvPr/>
        </p:nvSpPr>
        <p:spPr>
          <a:xfrm>
            <a:off x="24639" y="8017633"/>
            <a:ext cx="9494583" cy="1500227"/>
          </a:xfrm>
          <a:prstGeom prst="ellipse">
            <a:avLst/>
          </a:prstGeom>
          <a:solidFill>
            <a:srgbClr val="CCECFF">
              <a:alpha val="5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270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171825" lvl="4" indent="-428625">
              <a:buFont typeface="Wingdings" panose="05000000000000000000" pitchFamily="2" charset="2"/>
              <a:buChar char="Ø"/>
            </a:pPr>
            <a:r>
              <a:rPr lang="fr-FR" sz="24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Apres toilette urétrale.</a:t>
            </a:r>
          </a:p>
          <a:p>
            <a:pPr marL="3171825" lvl="4" indent="-428625">
              <a:buFont typeface="Wingdings" panose="05000000000000000000" pitchFamily="2" charset="2"/>
              <a:buChar char="Ø"/>
            </a:pPr>
            <a:r>
              <a:rPr lang="fr-FR" sz="24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Prélèvement du 2ème jet.</a:t>
            </a:r>
          </a:p>
          <a:p>
            <a:pPr marL="3171825" lvl="4" indent="-428625">
              <a:buFont typeface="Wingdings" panose="05000000000000000000" pitchFamily="2" charset="2"/>
              <a:buChar char="Ø"/>
            </a:pPr>
            <a:r>
              <a:rPr lang="fr-FR" sz="240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Dans un pot stérile.</a:t>
            </a:r>
            <a:endParaRPr lang="fr-FR" sz="2400">
              <a:solidFill>
                <a:schemeClr val="accent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fr-FR" sz="270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680587" y="8420926"/>
            <a:ext cx="3582327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700" b="1" u="sng">
                <a:latin typeface="Calibri Light" panose="020F0302020204030204" pitchFamily="34" charset="0"/>
                <a:cs typeface="Calibri Light" panose="020F0302020204030204" pitchFamily="34" charset="0"/>
              </a:rPr>
              <a:t>Comment bien prélever</a:t>
            </a:r>
            <a:r>
              <a:rPr lang="fr-FR" sz="2700" b="1">
                <a:latin typeface="Calibri Light" panose="020F0302020204030204" pitchFamily="34" charset="0"/>
                <a:cs typeface="Calibri Light" panose="020F0302020204030204" pitchFamily="34" charset="0"/>
              </a:rPr>
              <a:t> :</a:t>
            </a:r>
            <a:endParaRPr lang="fr-FR" sz="2700" b="1" u="sng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11012743" y="2051354"/>
            <a:ext cx="57727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u="sng">
                <a:solidFill>
                  <a:schemeClr val="accent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INTERPRÉTATION DU RÉSULTAT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10774717" y="8147332"/>
            <a:ext cx="65869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i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* sauf si leucopénie</a:t>
            </a:r>
          </a:p>
          <a:p>
            <a:r>
              <a:rPr lang="fr-FR" sz="2400" i="1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**sauf si grossesse ou geste urinaire invasif</a:t>
            </a:r>
          </a:p>
        </p:txBody>
      </p:sp>
      <p:sp>
        <p:nvSpPr>
          <p:cNvPr id="24" name="Rectangle : coins arrondis 3">
            <a:extLst>
              <a:ext uri="{FF2B5EF4-FFF2-40B4-BE49-F238E27FC236}">
                <a16:creationId xmlns:a16="http://schemas.microsoft.com/office/drawing/2014/main" id="{08D701E2-D5E0-142F-F02F-0D4862596696}"/>
              </a:ext>
            </a:extLst>
          </p:cNvPr>
          <p:cNvSpPr/>
          <p:nvPr/>
        </p:nvSpPr>
        <p:spPr>
          <a:xfrm>
            <a:off x="399861" y="985121"/>
            <a:ext cx="8744139" cy="6777888"/>
          </a:xfrm>
          <a:prstGeom prst="roundRect">
            <a:avLst/>
          </a:prstGeom>
          <a:solidFill>
            <a:srgbClr val="339966">
              <a:alpha val="50196"/>
            </a:srgb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7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Quand prélever un ECBU ?</a:t>
            </a:r>
          </a:p>
          <a:p>
            <a:pPr algn="ctr"/>
            <a:endParaRPr lang="fr-FR" sz="1650" u="sng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  <a:sym typeface="Wingdings" panose="05000000000000000000" pitchFamily="2" charset="2"/>
            </a:endParaRPr>
          </a:p>
          <a:p>
            <a:pPr marL="428625" indent="-428625">
              <a:buFont typeface="Wingdings" panose="05000000000000000000" pitchFamily="2" charset="2"/>
              <a:buChar char="ü"/>
            </a:pPr>
            <a:r>
              <a:rPr lang="fr-FR" sz="2400" u="sng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En cas de symptômes urinaires ET suspicion de :</a:t>
            </a:r>
          </a:p>
          <a:p>
            <a:r>
              <a:rPr lang="fr-FR"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- </a:t>
            </a:r>
            <a:r>
              <a:rPr lang="fr-FR" sz="2400" b="1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toute infection urinaire chez l’enfant,</a:t>
            </a:r>
          </a:p>
          <a:p>
            <a:r>
              <a:rPr lang="fr-FR"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- cystite à risque de complication,</a:t>
            </a:r>
          </a:p>
          <a:p>
            <a:r>
              <a:rPr lang="fr-FR"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- pyélonéphrite aiguë,</a:t>
            </a:r>
          </a:p>
          <a:p>
            <a:r>
              <a:rPr lang="fr-FR"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- infection urinaire masculine,</a:t>
            </a:r>
          </a:p>
          <a:p>
            <a:r>
              <a:rPr lang="fr-FR"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- infection urinaire chez un patient porteur de matériel des voies urinaires : JJ, Bricker, sonde urinaire. </a:t>
            </a:r>
            <a:br>
              <a:rPr lang="fr-FR"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</a:br>
            <a:endParaRPr lang="fr-FR" sz="240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  <a:sym typeface="Wingdings" panose="05000000000000000000" pitchFamily="2" charset="2"/>
            </a:endParaRPr>
          </a:p>
          <a:p>
            <a:pPr marL="428625" indent="-428625">
              <a:buFont typeface="Wingdings" panose="05000000000000000000" pitchFamily="2" charset="2"/>
              <a:buChar char="ü"/>
            </a:pPr>
            <a:r>
              <a:rPr lang="fr-FR" sz="2400" u="sng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En l’absence de symptômes urinaires :</a:t>
            </a:r>
          </a:p>
          <a:p>
            <a:r>
              <a:rPr lang="fr-FR"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- en préopératoire de certains gestes urologiques *,</a:t>
            </a:r>
          </a:p>
          <a:p>
            <a:r>
              <a:rPr lang="fr-FR"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- avant changement de sonde endo-</a:t>
            </a:r>
            <a:r>
              <a:rPr lang="fr-FR" sz="2400" err="1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uréterale</a:t>
            </a:r>
            <a:r>
              <a:rPr lang="fr-FR"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,</a:t>
            </a:r>
          </a:p>
          <a:p>
            <a:r>
              <a:rPr lang="fr-FR"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- chez femme enceinte avec BU positive,</a:t>
            </a:r>
            <a:br>
              <a:rPr lang="fr-FR"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</a:br>
            <a:endParaRPr lang="fr-FR" sz="240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  <a:sym typeface="Wingdings" panose="05000000000000000000" pitchFamily="2" charset="2"/>
            </a:endParaRPr>
          </a:p>
          <a:p>
            <a:pPr marL="428625" indent="-428625">
              <a:buFont typeface="Wingdings" panose="05000000000000000000" pitchFamily="2" charset="2"/>
              <a:buChar char="ü"/>
            </a:pPr>
            <a:r>
              <a:rPr lang="fr-FR" sz="2400" u="sng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Chez enfant :</a:t>
            </a:r>
          </a:p>
          <a:p>
            <a:r>
              <a:rPr lang="fr-FR"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- en cas de fièvre + BU positive</a:t>
            </a:r>
          </a:p>
          <a:p>
            <a:r>
              <a:rPr lang="fr-FR"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- en cas de fièvre chez nourrisson &lt; 1 mois </a:t>
            </a:r>
            <a:r>
              <a:rPr lang="fr-FR" sz="2400" b="1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même si BU négative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C6AFEA9-0038-4083-80A2-DA608699F4C3}"/>
              </a:ext>
            </a:extLst>
          </p:cNvPr>
          <p:cNvSpPr txBox="1"/>
          <p:nvPr/>
        </p:nvSpPr>
        <p:spPr>
          <a:xfrm>
            <a:off x="12271736" y="9644457"/>
            <a:ext cx="566847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700"/>
              <a:t>*  </a:t>
            </a:r>
            <a:r>
              <a:rPr lang="fr-FR" sz="2700">
                <a:hlinkClick r:id="rId2"/>
              </a:rPr>
              <a:t>Recommandation de bonne pratique</a:t>
            </a:r>
            <a:endParaRPr lang="fr-FR" sz="2700"/>
          </a:p>
          <a:p>
            <a:endParaRPr lang="fr-FR" sz="270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B149989-5DBD-41ED-A89C-9D342F50533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01703"/>
            <a:ext cx="2312895" cy="685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5504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63FAA03-A2A5-49A3-963D-051DF5C19F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632" y="246173"/>
            <a:ext cx="17704836" cy="912285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B555594-F9FD-4110-9E8B-0878216844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31414" y="9494719"/>
            <a:ext cx="2312895" cy="685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5195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182880"/>
            <a:ext cx="16824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fr-FR" sz="5400" b="1" dirty="0">
                <a:solidFill>
                  <a:srgbClr val="003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Infection urinaire chez homme </a:t>
            </a:r>
            <a:r>
              <a:rPr lang="fr-FR" sz="5400" b="1">
                <a:solidFill>
                  <a:srgbClr val="003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ce </a:t>
            </a:r>
            <a:r>
              <a:rPr lang="fr-FR" sz="5400" b="1" dirty="0">
                <a:solidFill>
                  <a:srgbClr val="003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 a changé en 2026</a:t>
            </a:r>
            <a:endParaRPr lang="fr-FR" sz="5400" dirty="0">
              <a:solidFill>
                <a:srgbClr val="003E8C"/>
              </a:solidFill>
            </a:endParaRPr>
          </a:p>
        </p:txBody>
      </p:sp>
      <p:sp>
        <p:nvSpPr>
          <p:cNvPr id="3" name="Shape 1"/>
          <p:cNvSpPr/>
          <p:nvPr/>
        </p:nvSpPr>
        <p:spPr>
          <a:xfrm>
            <a:off x="731520" y="1316736"/>
            <a:ext cx="5577840" cy="7955280"/>
          </a:xfrm>
          <a:prstGeom prst="rect">
            <a:avLst/>
          </a:prstGeom>
          <a:solidFill>
            <a:srgbClr val="ECEEF1"/>
          </a:solidFill>
          <a:ln w="12700">
            <a:solidFill>
              <a:srgbClr val="8A95A3"/>
            </a:solidFill>
            <a:prstDash val="dash"/>
          </a:ln>
        </p:spPr>
      </p:sp>
      <p:sp>
        <p:nvSpPr>
          <p:cNvPr id="4" name="Shape 2"/>
          <p:cNvSpPr/>
          <p:nvPr/>
        </p:nvSpPr>
        <p:spPr>
          <a:xfrm>
            <a:off x="731520" y="1316736"/>
            <a:ext cx="5577840" cy="841248"/>
          </a:xfrm>
          <a:prstGeom prst="rect">
            <a:avLst/>
          </a:prstGeom>
          <a:solidFill>
            <a:srgbClr val="8A95A3"/>
          </a:solidFill>
          <a:ln w="12700">
            <a:solidFill>
              <a:srgbClr val="8A95A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316736"/>
            <a:ext cx="55778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599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AVANT 2026</a:t>
            </a:r>
            <a:endParaRPr lang="en-US" sz="2599"/>
          </a:p>
        </p:txBody>
      </p:sp>
      <p:sp>
        <p:nvSpPr>
          <p:cNvPr id="6" name="Shape 4"/>
          <p:cNvSpPr/>
          <p:nvPr/>
        </p:nvSpPr>
        <p:spPr>
          <a:xfrm>
            <a:off x="1554480" y="2651760"/>
            <a:ext cx="3931920" cy="1133856"/>
          </a:xfrm>
          <a:prstGeom prst="roundRect">
            <a:avLst>
              <a:gd name="adj" fmla="val 12903"/>
            </a:avLst>
          </a:prstGeom>
          <a:solidFill>
            <a:srgbClr val="DDE1E7"/>
          </a:solidFill>
          <a:ln w="12700">
            <a:solidFill>
              <a:srgbClr val="8A95A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554480" y="2651760"/>
            <a:ext cx="393192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400" b="1">
                <a:solidFill>
                  <a:srgbClr val="1A2D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Homme + tout SFU</a:t>
            </a:r>
            <a:endParaRPr lang="en-US" sz="2400"/>
          </a:p>
        </p:txBody>
      </p:sp>
      <p:sp>
        <p:nvSpPr>
          <p:cNvPr id="8" name="Text 6"/>
          <p:cNvSpPr/>
          <p:nvPr/>
        </p:nvSpPr>
        <p:spPr>
          <a:xfrm>
            <a:off x="731520" y="3840480"/>
            <a:ext cx="5577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5201" b="1">
                <a:solidFill>
                  <a:srgbClr val="8A95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</a:t>
            </a:r>
            <a:endParaRPr lang="en-US" sz="5201"/>
          </a:p>
        </p:txBody>
      </p:sp>
      <p:sp>
        <p:nvSpPr>
          <p:cNvPr id="9" name="Shape 7"/>
          <p:cNvSpPr/>
          <p:nvPr/>
        </p:nvSpPr>
        <p:spPr>
          <a:xfrm>
            <a:off x="1280160" y="4791456"/>
            <a:ext cx="4480560" cy="1828800"/>
          </a:xfrm>
          <a:prstGeom prst="roundRect">
            <a:avLst>
              <a:gd name="adj" fmla="val 10000"/>
            </a:avLst>
          </a:prstGeom>
          <a:solidFill>
            <a:srgbClr val="8A95A3"/>
          </a:solidFill>
          <a:ln w="12700">
            <a:solidFill>
              <a:srgbClr val="5F6A7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280160" y="4791456"/>
            <a:ext cx="44805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36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IUM </a:t>
            </a:r>
            <a:endParaRPr lang="en-US" sz="3600"/>
          </a:p>
          <a:p>
            <a:pPr algn="ctr"/>
            <a:r>
              <a:rPr lang="en-US" sz="2000" i="1">
                <a:solidFill>
                  <a:srgbClr val="E4E7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 infection urinaire</a:t>
            </a:r>
            <a:endParaRPr lang="en-US" sz="3600"/>
          </a:p>
          <a:p>
            <a:pPr algn="ctr"/>
            <a:r>
              <a:rPr lang="en-US" sz="2000" i="1">
                <a:solidFill>
                  <a:srgbClr val="E4E7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masculine »</a:t>
            </a:r>
            <a:endParaRPr lang="en-US" sz="3600"/>
          </a:p>
        </p:txBody>
      </p:sp>
      <p:sp>
        <p:nvSpPr>
          <p:cNvPr id="11" name="Text 9"/>
          <p:cNvSpPr/>
          <p:nvPr/>
        </p:nvSpPr>
        <p:spPr>
          <a:xfrm>
            <a:off x="1097280" y="6949440"/>
            <a:ext cx="48463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201" b="1">
                <a:solidFill>
                  <a:srgbClr val="5F6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 14 jours systématiques</a:t>
            </a:r>
            <a:endParaRPr lang="en-US" sz="2201"/>
          </a:p>
          <a:p>
            <a:pPr algn="ctr"/>
            <a:r>
              <a:rPr lang="en-US" sz="2201" b="1">
                <a:solidFill>
                  <a:srgbClr val="5F6A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pour tous</a:t>
            </a:r>
            <a:endParaRPr lang="en-US" sz="2201"/>
          </a:p>
        </p:txBody>
      </p:sp>
      <p:sp>
        <p:nvSpPr>
          <p:cNvPr id="12" name="Text 10"/>
          <p:cNvSpPr/>
          <p:nvPr/>
        </p:nvSpPr>
        <p:spPr>
          <a:xfrm>
            <a:off x="1097280" y="8266176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901" i="1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</a:t>
            </a:r>
            <a:r>
              <a:rPr lang="en-US" sz="1901" i="1" dirty="0" err="1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seul</a:t>
            </a:r>
            <a:r>
              <a:rPr lang="en-US" sz="1901" i="1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cadre, pas de nuance</a:t>
            </a:r>
            <a:endParaRPr lang="en-US" sz="1901" dirty="0"/>
          </a:p>
        </p:txBody>
      </p:sp>
      <p:sp>
        <p:nvSpPr>
          <p:cNvPr id="13" name="Shape 11"/>
          <p:cNvSpPr/>
          <p:nvPr/>
        </p:nvSpPr>
        <p:spPr>
          <a:xfrm>
            <a:off x="6400800" y="4663440"/>
            <a:ext cx="1426464" cy="1828800"/>
          </a:xfrm>
          <a:prstGeom prst="rightArrow">
            <a:avLst/>
          </a:prstGeom>
          <a:solidFill>
            <a:srgbClr val="94C025"/>
          </a:solidFill>
          <a:ln w="12700">
            <a:solidFill>
              <a:srgbClr val="94C02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309360" y="3840480"/>
            <a:ext cx="160934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400" b="1">
                <a:solidFill>
                  <a:srgbClr val="0F6E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</a:t>
            </a:r>
            <a:endParaRPr lang="en-US" sz="2400"/>
          </a:p>
        </p:txBody>
      </p:sp>
      <p:sp>
        <p:nvSpPr>
          <p:cNvPr id="15" name="Shape 13"/>
          <p:cNvSpPr/>
          <p:nvPr/>
        </p:nvSpPr>
        <p:spPr>
          <a:xfrm>
            <a:off x="7955280" y="1316736"/>
            <a:ext cx="9692640" cy="841248"/>
          </a:xfrm>
          <a:prstGeom prst="rect">
            <a:avLst/>
          </a:prstGeom>
          <a:solidFill>
            <a:srgbClr val="064690"/>
          </a:solidFill>
          <a:ln w="12700">
            <a:solidFill>
              <a:srgbClr val="06469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955280" y="1316736"/>
            <a:ext cx="96926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599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DEPUIS 2026  —  3 cadres selon la clinique</a:t>
            </a:r>
            <a:endParaRPr lang="en-US" sz="2599"/>
          </a:p>
        </p:txBody>
      </p:sp>
      <p:sp>
        <p:nvSpPr>
          <p:cNvPr id="17" name="Shape 15"/>
          <p:cNvSpPr/>
          <p:nvPr/>
        </p:nvSpPr>
        <p:spPr>
          <a:xfrm>
            <a:off x="7955280" y="2157984"/>
            <a:ext cx="3145536" cy="512064"/>
          </a:xfrm>
          <a:prstGeom prst="rect">
            <a:avLst/>
          </a:prstGeom>
          <a:solidFill>
            <a:srgbClr val="DDE1E7"/>
          </a:solidFill>
          <a:ln w="6350">
            <a:solidFill>
              <a:srgbClr val="D0D8E4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1100816" y="2157984"/>
            <a:ext cx="4206240" cy="512064"/>
          </a:xfrm>
          <a:prstGeom prst="rect">
            <a:avLst/>
          </a:prstGeom>
          <a:solidFill>
            <a:srgbClr val="DDE1E7"/>
          </a:solidFill>
          <a:ln w="6350">
            <a:solidFill>
              <a:srgbClr val="D0D8E4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5307056" y="2157984"/>
            <a:ext cx="2340864" cy="512064"/>
          </a:xfrm>
          <a:prstGeom prst="rect">
            <a:avLst/>
          </a:prstGeom>
          <a:solidFill>
            <a:srgbClr val="DDE1E7"/>
          </a:solidFill>
          <a:ln w="6350">
            <a:solidFill>
              <a:srgbClr val="D0D8E4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955280" y="2157984"/>
            <a:ext cx="314553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b="1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Diagnostic</a:t>
            </a:r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11100816" y="2157984"/>
            <a:ext cx="42062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b="1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Critères cliniques</a:t>
            </a:r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15307056" y="2157984"/>
            <a:ext cx="23408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fr-FR" b="1" dirty="0">
                <a:solidFill>
                  <a:srgbClr val="6B7B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Antibiothérapie</a:t>
            </a:r>
            <a:endParaRPr lang="fr-FR" dirty="0"/>
          </a:p>
        </p:txBody>
      </p:sp>
      <p:sp>
        <p:nvSpPr>
          <p:cNvPr id="23" name="Shape 21"/>
          <p:cNvSpPr/>
          <p:nvPr/>
        </p:nvSpPr>
        <p:spPr>
          <a:xfrm>
            <a:off x="7955280" y="2706624"/>
            <a:ext cx="3145536" cy="2048256"/>
          </a:xfrm>
          <a:prstGeom prst="rect">
            <a:avLst/>
          </a:prstGeom>
          <a:solidFill>
            <a:srgbClr val="C85A00"/>
          </a:solidFill>
          <a:ln w="12700">
            <a:solidFill>
              <a:srgbClr val="C85A00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065008" y="2706624"/>
            <a:ext cx="2999232" cy="20482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4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Prostatite</a:t>
            </a:r>
            <a:endParaRPr lang="en-US" sz="2400"/>
          </a:p>
        </p:txBody>
      </p:sp>
      <p:sp>
        <p:nvSpPr>
          <p:cNvPr id="25" name="Shape 23"/>
          <p:cNvSpPr/>
          <p:nvPr/>
        </p:nvSpPr>
        <p:spPr>
          <a:xfrm>
            <a:off x="11100816" y="2706624"/>
            <a:ext cx="4206240" cy="2048256"/>
          </a:xfrm>
          <a:prstGeom prst="rect">
            <a:avLst/>
          </a:prstGeom>
          <a:solidFill>
            <a:srgbClr val="FEF0E0"/>
          </a:solidFill>
          <a:ln w="12700">
            <a:solidFill>
              <a:srgbClr val="C85A00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1320272" y="2706624"/>
            <a:ext cx="3877056" cy="20482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201" b="1">
                <a:solidFill>
                  <a:srgbClr val="1A2D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SFU  +  Fièvre</a:t>
            </a:r>
            <a:endParaRPr lang="en-US" sz="2201"/>
          </a:p>
          <a:p>
            <a:r>
              <a:rPr lang="en-US" sz="2201" b="1">
                <a:solidFill>
                  <a:srgbClr val="1A2D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(± douleurs pelviennes)</a:t>
            </a:r>
            <a:endParaRPr lang="en-US" sz="2201"/>
          </a:p>
        </p:txBody>
      </p:sp>
      <p:sp>
        <p:nvSpPr>
          <p:cNvPr id="27" name="Shape 25"/>
          <p:cNvSpPr/>
          <p:nvPr/>
        </p:nvSpPr>
        <p:spPr>
          <a:xfrm>
            <a:off x="15307056" y="2706624"/>
            <a:ext cx="2340864" cy="2048256"/>
          </a:xfrm>
          <a:prstGeom prst="rect">
            <a:avLst/>
          </a:prstGeom>
          <a:solidFill>
            <a:srgbClr val="FFFFFF"/>
          </a:solidFill>
          <a:ln w="12700">
            <a:solidFill>
              <a:srgbClr val="C85A00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15526512" y="2706624"/>
            <a:ext cx="2011680" cy="20482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fr-FR" sz="1901" dirty="0">
                <a:solidFill>
                  <a:srgbClr val="1A2D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C3G injectables</a:t>
            </a:r>
            <a:endParaRPr lang="fr-FR" sz="1901" dirty="0"/>
          </a:p>
          <a:p>
            <a:r>
              <a:rPr lang="fr-FR" sz="1901" dirty="0">
                <a:solidFill>
                  <a:srgbClr val="1A2D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Fluoroquinolones</a:t>
            </a:r>
            <a:endParaRPr lang="fr-FR" sz="1901" dirty="0"/>
          </a:p>
          <a:p>
            <a:r>
              <a:rPr lang="fr-FR" sz="1901" dirty="0">
                <a:solidFill>
                  <a:srgbClr val="1A2D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Cotrimoxazole</a:t>
            </a:r>
          </a:p>
          <a:p>
            <a:r>
              <a:rPr lang="fr-FR" sz="1901" dirty="0">
                <a:solidFill>
                  <a:srgbClr val="1A2D4A"/>
                </a:solidFill>
                <a:latin typeface="Calibri" pitchFamily="34" charset="0"/>
                <a:cs typeface="Calibri" pitchFamily="34" charset="-120"/>
              </a:rPr>
              <a:t>14 jours</a:t>
            </a:r>
            <a:endParaRPr lang="fr-FR" sz="1901" dirty="0"/>
          </a:p>
          <a:p>
            <a:endParaRPr lang="fr-FR" sz="1901" dirty="0">
              <a:solidFill>
                <a:srgbClr val="1A2D4A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r>
              <a:rPr lang="fr-FR" sz="1901" dirty="0">
                <a:solidFill>
                  <a:srgbClr val="1A2D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fr-FR" sz="1901" dirty="0" err="1">
                <a:solidFill>
                  <a:srgbClr val="1A2D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Amox</a:t>
            </a:r>
            <a:r>
              <a:rPr lang="fr-FR" sz="1901" dirty="0">
                <a:solidFill>
                  <a:srgbClr val="1A2D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forte dose</a:t>
            </a:r>
          </a:p>
          <a:p>
            <a:r>
              <a:rPr lang="fr-FR" sz="1901" dirty="0">
                <a:solidFill>
                  <a:srgbClr val="1A2D4A"/>
                </a:solidFill>
                <a:latin typeface="Calibri" pitchFamily="34" charset="0"/>
                <a:cs typeface="Calibri" pitchFamily="34" charset="-120"/>
              </a:rPr>
              <a:t>21 jours</a:t>
            </a:r>
          </a:p>
        </p:txBody>
      </p:sp>
      <p:sp>
        <p:nvSpPr>
          <p:cNvPr id="29" name="Shape 27"/>
          <p:cNvSpPr/>
          <p:nvPr/>
        </p:nvSpPr>
        <p:spPr>
          <a:xfrm>
            <a:off x="7927669" y="4915063"/>
            <a:ext cx="3145536" cy="2343929"/>
          </a:xfrm>
          <a:prstGeom prst="rect">
            <a:avLst/>
          </a:prstGeom>
          <a:solidFill>
            <a:srgbClr val="8B2000"/>
          </a:solidFill>
          <a:ln w="12700">
            <a:solidFill>
              <a:srgbClr val="8B2000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8065008" y="5076444"/>
            <a:ext cx="2999232" cy="20482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4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Pyélonéphrite</a:t>
            </a:r>
            <a:endParaRPr lang="en-US" sz="2400"/>
          </a:p>
        </p:txBody>
      </p:sp>
      <p:sp>
        <p:nvSpPr>
          <p:cNvPr id="31" name="Shape 29"/>
          <p:cNvSpPr/>
          <p:nvPr/>
        </p:nvSpPr>
        <p:spPr>
          <a:xfrm>
            <a:off x="11100816" y="4915064"/>
            <a:ext cx="4206240" cy="2343930"/>
          </a:xfrm>
          <a:prstGeom prst="rect">
            <a:avLst/>
          </a:prstGeom>
          <a:solidFill>
            <a:srgbClr val="FDEEE6"/>
          </a:solidFill>
          <a:ln w="12700">
            <a:solidFill>
              <a:srgbClr val="8B2000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11320272" y="5076444"/>
            <a:ext cx="3877056" cy="20482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201" b="1">
                <a:solidFill>
                  <a:srgbClr val="1A2D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Douleurs lombaires</a:t>
            </a:r>
            <a:endParaRPr lang="en-US" sz="2201"/>
          </a:p>
          <a:p>
            <a:r>
              <a:rPr lang="en-US" sz="2201" b="1">
                <a:solidFill>
                  <a:srgbClr val="1A2D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Fièvre  ±  SFU</a:t>
            </a:r>
            <a:endParaRPr lang="en-US" sz="2201"/>
          </a:p>
        </p:txBody>
      </p:sp>
      <p:sp>
        <p:nvSpPr>
          <p:cNvPr id="33" name="Shape 31"/>
          <p:cNvSpPr/>
          <p:nvPr/>
        </p:nvSpPr>
        <p:spPr>
          <a:xfrm>
            <a:off x="15307056" y="4915064"/>
            <a:ext cx="2340864" cy="2310306"/>
          </a:xfrm>
          <a:prstGeom prst="rect">
            <a:avLst/>
          </a:prstGeom>
          <a:solidFill>
            <a:srgbClr val="FFFFFF"/>
          </a:solidFill>
          <a:ln w="12700">
            <a:solidFill>
              <a:srgbClr val="8B2000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15471648" y="5378197"/>
            <a:ext cx="2121408" cy="16535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fr-FR" sz="1901" dirty="0">
                <a:solidFill>
                  <a:srgbClr val="1A2D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C3G ou FQ en probabiliste</a:t>
            </a:r>
            <a:endParaRPr lang="fr-FR" sz="1901" dirty="0"/>
          </a:p>
          <a:p>
            <a:r>
              <a:rPr lang="fr-FR" sz="1901" dirty="0">
                <a:solidFill>
                  <a:srgbClr val="1A2D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puis </a:t>
            </a:r>
          </a:p>
          <a:p>
            <a:r>
              <a:rPr lang="fr-FR" sz="1901" dirty="0">
                <a:solidFill>
                  <a:srgbClr val="1A2D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Fosfomycine</a:t>
            </a:r>
          </a:p>
          <a:p>
            <a:r>
              <a:rPr lang="fr-FR" sz="1901" dirty="0" err="1">
                <a:solidFill>
                  <a:srgbClr val="1A2D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pivmécillinam</a:t>
            </a:r>
            <a:r>
              <a:rPr lang="fr-FR" sz="1901" dirty="0">
                <a:solidFill>
                  <a:srgbClr val="1A2D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furanes</a:t>
            </a:r>
            <a:endParaRPr lang="fr-FR" sz="1901" dirty="0"/>
          </a:p>
          <a:p>
            <a:r>
              <a:rPr lang="fr-FR" sz="1901" dirty="0" err="1">
                <a:solidFill>
                  <a:srgbClr val="1A2D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amox-ac</a:t>
            </a:r>
            <a:r>
              <a:rPr lang="fr-FR" sz="1901" dirty="0">
                <a:solidFill>
                  <a:srgbClr val="1A2D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</a:t>
            </a:r>
            <a:r>
              <a:rPr lang="fr-FR" sz="1901" dirty="0" err="1">
                <a:solidFill>
                  <a:srgbClr val="1A2D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clav</a:t>
            </a:r>
            <a:r>
              <a:rPr lang="fr-FR" sz="1901" dirty="0">
                <a:solidFill>
                  <a:srgbClr val="1A2D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</a:p>
          <a:p>
            <a:r>
              <a:rPr lang="fr-FR" sz="1901" dirty="0">
                <a:solidFill>
                  <a:srgbClr val="1A2D4A"/>
                </a:solidFill>
                <a:latin typeface="Calibri" pitchFamily="34" charset="0"/>
                <a:cs typeface="Calibri" pitchFamily="34" charset="-120"/>
              </a:rPr>
              <a:t>10 jours</a:t>
            </a:r>
            <a:endParaRPr lang="fr-FR" sz="1901" dirty="0"/>
          </a:p>
          <a:p>
            <a:endParaRPr lang="fr-FR" sz="1901" dirty="0"/>
          </a:p>
        </p:txBody>
      </p:sp>
      <p:sp>
        <p:nvSpPr>
          <p:cNvPr id="35" name="Shape 33"/>
          <p:cNvSpPr/>
          <p:nvPr/>
        </p:nvSpPr>
        <p:spPr>
          <a:xfrm>
            <a:off x="7955280" y="7353300"/>
            <a:ext cx="3145536" cy="2048256"/>
          </a:xfrm>
          <a:prstGeom prst="rect">
            <a:avLst/>
          </a:prstGeom>
          <a:solidFill>
            <a:srgbClr val="0F6E56"/>
          </a:solidFill>
          <a:ln w="12700">
            <a:solidFill>
              <a:srgbClr val="0F6E56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8065008" y="7353300"/>
            <a:ext cx="2999232" cy="20482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4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Cystite</a:t>
            </a:r>
            <a:endParaRPr lang="en-US" sz="2400"/>
          </a:p>
          <a:p>
            <a:pPr algn="ctr"/>
            <a:r>
              <a:rPr lang="en-US" sz="24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l'homme</a:t>
            </a:r>
            <a:endParaRPr lang="en-US" sz="2400"/>
          </a:p>
        </p:txBody>
      </p:sp>
      <p:sp>
        <p:nvSpPr>
          <p:cNvPr id="37" name="Shape 35"/>
          <p:cNvSpPr/>
          <p:nvPr/>
        </p:nvSpPr>
        <p:spPr>
          <a:xfrm>
            <a:off x="11100816" y="7353300"/>
            <a:ext cx="4206240" cy="2048256"/>
          </a:xfrm>
          <a:prstGeom prst="rect">
            <a:avLst/>
          </a:prstGeom>
          <a:solidFill>
            <a:srgbClr val="F0F6E4"/>
          </a:solidFill>
          <a:ln w="25400">
            <a:solidFill>
              <a:srgbClr val="94C025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11320272" y="7353300"/>
            <a:ext cx="3877056" cy="20482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201" b="1">
                <a:solidFill>
                  <a:srgbClr val="1A2D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SFU  SANS  fièvre</a:t>
            </a:r>
            <a:endParaRPr lang="en-US" sz="2201"/>
          </a:p>
          <a:p>
            <a:r>
              <a:rPr lang="en-US" sz="2201" b="1">
                <a:solidFill>
                  <a:srgbClr val="1A2D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SANS douleur lombaire</a:t>
            </a:r>
            <a:endParaRPr lang="en-US" sz="2201"/>
          </a:p>
        </p:txBody>
      </p:sp>
      <p:sp>
        <p:nvSpPr>
          <p:cNvPr id="39" name="Shape 37"/>
          <p:cNvSpPr/>
          <p:nvPr/>
        </p:nvSpPr>
        <p:spPr>
          <a:xfrm>
            <a:off x="15277183" y="7359665"/>
            <a:ext cx="2340864" cy="2048256"/>
          </a:xfrm>
          <a:prstGeom prst="rect">
            <a:avLst/>
          </a:prstGeom>
          <a:solidFill>
            <a:srgbClr val="FFFFFF"/>
          </a:solidFill>
          <a:ln w="25400">
            <a:solidFill>
              <a:srgbClr val="94C025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15526512" y="7353300"/>
            <a:ext cx="2011680" cy="20482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fr-FR" sz="1901" dirty="0">
                <a:solidFill>
                  <a:srgbClr val="1A2D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Fosfomycine J1J3J5</a:t>
            </a:r>
          </a:p>
          <a:p>
            <a:endParaRPr lang="fr-FR" sz="1901" dirty="0"/>
          </a:p>
          <a:p>
            <a:r>
              <a:rPr lang="fr-FR" sz="1901" dirty="0" err="1">
                <a:solidFill>
                  <a:srgbClr val="1A2D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Pivmécillinam</a:t>
            </a:r>
            <a:r>
              <a:rPr lang="fr-FR" sz="1901" dirty="0">
                <a:solidFill>
                  <a:srgbClr val="1A2D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Furanes</a:t>
            </a:r>
            <a:endParaRPr lang="fr-FR" sz="1901" dirty="0"/>
          </a:p>
          <a:p>
            <a:r>
              <a:rPr lang="fr-FR" sz="1901" dirty="0" err="1">
                <a:solidFill>
                  <a:srgbClr val="1A2D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Amox-ac</a:t>
            </a:r>
            <a:r>
              <a:rPr lang="fr-FR" sz="1901" dirty="0">
                <a:solidFill>
                  <a:srgbClr val="1A2D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</a:t>
            </a:r>
            <a:r>
              <a:rPr lang="fr-FR" sz="1901" dirty="0" err="1">
                <a:solidFill>
                  <a:srgbClr val="1A2D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clav</a:t>
            </a:r>
            <a:r>
              <a:rPr lang="fr-FR" sz="1901" dirty="0">
                <a:solidFill>
                  <a:srgbClr val="1A2D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</a:p>
          <a:p>
            <a:r>
              <a:rPr lang="fr-FR" sz="1901" dirty="0">
                <a:solidFill>
                  <a:srgbClr val="1A2D4A"/>
                </a:solidFill>
                <a:latin typeface="Calibri" pitchFamily="34" charset="0"/>
                <a:cs typeface="Calibri" pitchFamily="34" charset="-120"/>
              </a:rPr>
              <a:t>7 jours</a:t>
            </a:r>
            <a:endParaRPr lang="fr-FR" sz="1901" dirty="0"/>
          </a:p>
          <a:p>
            <a:endParaRPr lang="fr-FR" sz="1901" dirty="0"/>
          </a:p>
        </p:txBody>
      </p:sp>
      <p:sp>
        <p:nvSpPr>
          <p:cNvPr id="41" name="Shape 39"/>
          <p:cNvSpPr/>
          <p:nvPr/>
        </p:nvSpPr>
        <p:spPr>
          <a:xfrm>
            <a:off x="8138160" y="9502227"/>
            <a:ext cx="9509760" cy="768096"/>
          </a:xfrm>
          <a:prstGeom prst="rect">
            <a:avLst/>
          </a:prstGeom>
          <a:solidFill>
            <a:srgbClr val="94C025"/>
          </a:solidFill>
          <a:ln w="12700">
            <a:solidFill>
              <a:srgbClr val="94C025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8138160" y="9560303"/>
            <a:ext cx="93268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3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Nouveauté majeure : la cystite de l'homme existe — traitement court possible !</a:t>
            </a:r>
            <a:endParaRPr lang="en-US" sz="2300"/>
          </a:p>
        </p:txBody>
      </p:sp>
      <p:pic>
        <p:nvPicPr>
          <p:cNvPr id="44" name="Image 43">
            <a:extLst>
              <a:ext uri="{FF2B5EF4-FFF2-40B4-BE49-F238E27FC236}">
                <a16:creationId xmlns:a16="http://schemas.microsoft.com/office/drawing/2014/main" id="{C09E5C94-7F3A-4AA0-BB05-7EFAA097EA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01703"/>
            <a:ext cx="2312895" cy="685298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038A8918-4BD9-4C12-B410-E9E0029B75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35976" y="9533453"/>
            <a:ext cx="652025" cy="7266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20" grpId="0" animBg="1"/>
      <p:bldP spid="21" grpId="0" animBg="1"/>
      <p:bldP spid="22" grpId="0" animBg="1"/>
      <p:bldP spid="24" grpId="0" animBg="1"/>
      <p:bldP spid="26" grpId="0" animBg="1"/>
      <p:bldP spid="28" grpId="0" animBg="1"/>
      <p:bldP spid="30" grpId="0" animBg="1"/>
      <p:bldP spid="32" grpId="0" animBg="1"/>
      <p:bldP spid="34" grpId="0" animBg="1"/>
      <p:bldP spid="36" grpId="0" animBg="1"/>
      <p:bldP spid="38" grpId="0" animBg="1"/>
      <p:bldP spid="40" grpId="0" animBg="1"/>
      <p:bldP spid="4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3500891" cy="10287000"/>
            <a:chOff x="0" y="0"/>
            <a:chExt cx="4667854" cy="13716000"/>
          </a:xfrm>
        </p:grpSpPr>
        <p:sp>
          <p:nvSpPr>
            <p:cNvPr id="3" name="Freeform 3"/>
            <p:cNvSpPr/>
            <p:nvPr/>
          </p:nvSpPr>
          <p:spPr>
            <a:xfrm rot="-10800000">
              <a:off x="0" y="11306355"/>
              <a:ext cx="2409645" cy="2409645"/>
            </a:xfrm>
            <a:custGeom>
              <a:avLst/>
              <a:gdLst/>
              <a:ahLst/>
              <a:cxnLst/>
              <a:rect l="l" t="t" r="r" b="b"/>
              <a:pathLst>
                <a:path w="2409645" h="2409645">
                  <a:moveTo>
                    <a:pt x="0" y="0"/>
                  </a:moveTo>
                  <a:lnTo>
                    <a:pt x="2409645" y="0"/>
                  </a:lnTo>
                  <a:lnTo>
                    <a:pt x="2409645" y="2409645"/>
                  </a:lnTo>
                  <a:lnTo>
                    <a:pt x="0" y="24096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 rot="-5400000" flipV="1">
              <a:off x="0" y="0"/>
              <a:ext cx="4667854" cy="4667854"/>
            </a:xfrm>
            <a:custGeom>
              <a:avLst/>
              <a:gdLst/>
              <a:ahLst/>
              <a:cxnLst/>
              <a:rect l="l" t="t" r="r" b="b"/>
              <a:pathLst>
                <a:path w="4667854" h="4667854">
                  <a:moveTo>
                    <a:pt x="0" y="4667854"/>
                  </a:moveTo>
                  <a:lnTo>
                    <a:pt x="4667854" y="4667854"/>
                  </a:lnTo>
                  <a:lnTo>
                    <a:pt x="4667854" y="0"/>
                  </a:lnTo>
                  <a:lnTo>
                    <a:pt x="0" y="0"/>
                  </a:lnTo>
                  <a:lnTo>
                    <a:pt x="0" y="4667854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7696200" y="2465297"/>
            <a:ext cx="4179353" cy="3786516"/>
          </a:xfrm>
          <a:custGeom>
            <a:avLst/>
            <a:gdLst/>
            <a:ahLst/>
            <a:cxnLst/>
            <a:rect l="l" t="t" r="r" b="b"/>
            <a:pathLst>
              <a:path w="4179353" h="3786516">
                <a:moveTo>
                  <a:pt x="0" y="0"/>
                </a:moveTo>
                <a:lnTo>
                  <a:pt x="4179353" y="0"/>
                </a:lnTo>
                <a:lnTo>
                  <a:pt x="4179353" y="3786516"/>
                </a:lnTo>
                <a:lnTo>
                  <a:pt x="0" y="378651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grpSp>
        <p:nvGrpSpPr>
          <p:cNvPr id="6" name="Group 6"/>
          <p:cNvGrpSpPr/>
          <p:nvPr/>
        </p:nvGrpSpPr>
        <p:grpSpPr>
          <a:xfrm>
            <a:off x="10439400" y="6498931"/>
            <a:ext cx="6116917" cy="851702"/>
            <a:chOff x="0" y="0"/>
            <a:chExt cx="1611040" cy="22431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11040" cy="224317"/>
            </a:xfrm>
            <a:custGeom>
              <a:avLst/>
              <a:gdLst/>
              <a:ahLst/>
              <a:cxnLst/>
              <a:rect l="l" t="t" r="r" b="b"/>
              <a:pathLst>
                <a:path w="1611040" h="224317">
                  <a:moveTo>
                    <a:pt x="0" y="0"/>
                  </a:moveTo>
                  <a:lnTo>
                    <a:pt x="1611040" y="0"/>
                  </a:lnTo>
                  <a:lnTo>
                    <a:pt x="1611040" y="224317"/>
                  </a:lnTo>
                  <a:lnTo>
                    <a:pt x="0" y="224317"/>
                  </a:lnTo>
                  <a:close/>
                </a:path>
              </a:pathLst>
            </a:custGeom>
            <a:solidFill>
              <a:srgbClr val="97BE0E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611040" cy="2624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746339" y="7963559"/>
            <a:ext cx="2622091" cy="1704359"/>
          </a:xfrm>
          <a:custGeom>
            <a:avLst/>
            <a:gdLst/>
            <a:ahLst/>
            <a:cxnLst/>
            <a:rect l="l" t="t" r="r" b="b"/>
            <a:pathLst>
              <a:path w="2622091" h="1704359">
                <a:moveTo>
                  <a:pt x="0" y="0"/>
                </a:moveTo>
                <a:lnTo>
                  <a:pt x="2622091" y="0"/>
                </a:lnTo>
                <a:lnTo>
                  <a:pt x="2622091" y="1704359"/>
                </a:lnTo>
                <a:lnTo>
                  <a:pt x="0" y="170435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3825068" y="926893"/>
            <a:ext cx="11477861" cy="794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59"/>
              </a:lnSpc>
            </a:pPr>
            <a:r>
              <a:rPr lang="en-US" sz="5599" b="1">
                <a:solidFill>
                  <a:srgbClr val="0B331C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PERSPECTIVE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469701" y="6714572"/>
            <a:ext cx="6086616" cy="4667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 dirty="0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ACTU 3 - INFECTIONS URINAIRES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057384" y="2593637"/>
            <a:ext cx="6086616" cy="4667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 algn="l">
              <a:lnSpc>
                <a:spcPts val="36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Atkinson Hyperlegible"/>
                <a:ea typeface="Atkinson Hyperlegible"/>
                <a:cs typeface="Atkinson Hyperlegible"/>
                <a:sym typeface="Atkinson Hyperlegible"/>
              </a:rPr>
              <a:t>PRODUCTIONS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694468" y="8286570"/>
            <a:ext cx="12480092" cy="13813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600"/>
              </a:lnSpc>
            </a:pPr>
            <a:r>
              <a:rPr lang="en-US" sz="3000" b="1">
                <a:solidFill>
                  <a:srgbClr val="000000"/>
                </a:solidFill>
                <a:latin typeface="Atkinson Hyperlegible Bold"/>
                <a:ea typeface="Atkinson Hyperlegible Bold"/>
                <a:cs typeface="Atkinson Hyperlegible Bold"/>
                <a:sym typeface="Atkinson Hyperlegible Bold"/>
              </a:rPr>
              <a:t>VOUS AVEZ DES BESOINS ⟶ REVENIR VERS NOUS ET/OU FORMULER VOTRE BESOIN SUR LA FICHE D’ÉVLUATION DE LA JOURNÉE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504</Words>
  <Application>Microsoft Office PowerPoint</Application>
  <PresentationFormat>Personnalisé</PresentationFormat>
  <Paragraphs>106</Paragraphs>
  <Slides>7</Slides>
  <Notes>2</Notes>
  <HiddenSlides>0</HiddenSlides>
  <MMClips>0</MMClips>
  <ScaleCrop>false</ScaleCrop>
  <HeadingPairs>
    <vt:vector size="8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5" baseType="lpstr">
      <vt:lpstr>Atkinson Hyperlegible</vt:lpstr>
      <vt:lpstr>Calibri Light</vt:lpstr>
      <vt:lpstr>Arial</vt:lpstr>
      <vt:lpstr>Atkinson Hyperlegible Bold</vt:lpstr>
      <vt:lpstr>Calibri</vt:lpstr>
      <vt:lpstr>Wingdings</vt:lpstr>
      <vt:lpstr>Office Theme</vt:lpstr>
      <vt:lpstr>Acrobat Document</vt:lpstr>
      <vt:lpstr>Présentation PowerPoint</vt:lpstr>
      <vt:lpstr>Présentation PowerPoint</vt:lpstr>
      <vt:lpstr>BANDELETTE URINAIRE (BU)</vt:lpstr>
      <vt:lpstr>EXAMEN CYTOBACTÉRIOLOGIQUE DES URINES (ECBU)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PCI &amp; BUA together : organisation de la réponse sur les 3 secteurs de l’offre de soins</dc:title>
  <dc:creator>Nathalie FLORET BASSISSI</dc:creator>
  <cp:lastModifiedBy>GONCALVES Angelique</cp:lastModifiedBy>
  <cp:revision>7</cp:revision>
  <dcterms:created xsi:type="dcterms:W3CDTF">2006-08-16T00:00:00Z</dcterms:created>
  <dcterms:modified xsi:type="dcterms:W3CDTF">2026-09-25T13:30:27Z</dcterms:modified>
  <dc:identifier>DAHTeETXme8</dc:identifier>
</cp:coreProperties>
</file>