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8288000" cy="10287000"/>
  <p:notesSz cx="6858000" cy="9144000"/>
  <p:embeddedFontLst>
    <p:embeddedFont>
      <p:font typeface="Atkinson Hyperlegible" panose="020B0604020202020204" charset="0"/>
      <p:regular r:id="rId9"/>
    </p:embeddedFont>
    <p:embeddedFont>
      <p:font typeface="Atkinson Hyperlegible Bold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E"/>
    <a:srgbClr val="0C8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7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7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12" Type="http://schemas.openxmlformats.org/officeDocument/2006/relationships/image" Target="../media/image1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svg"/><Relationship Id="rId15" Type="http://schemas.openxmlformats.org/officeDocument/2006/relationships/image" Target="../media/image19.svg"/><Relationship Id="rId10" Type="http://schemas.openxmlformats.org/officeDocument/2006/relationships/image" Target="../media/image14.sv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png"/><Relationship Id="rId7" Type="http://schemas.openxmlformats.org/officeDocument/2006/relationships/image" Target="../media/image10.svg"/><Relationship Id="rId12" Type="http://schemas.openxmlformats.org/officeDocument/2006/relationships/image" Target="../media/image27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6.png"/><Relationship Id="rId5" Type="http://schemas.openxmlformats.org/officeDocument/2006/relationships/image" Target="../media/image8.sv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856031" y="5143500"/>
            <a:ext cx="3433286" cy="5143500"/>
          </a:xfrm>
          <a:prstGeom prst="rect">
            <a:avLst/>
          </a:prstGeom>
          <a:solidFill>
            <a:srgbClr val="0050F5"/>
          </a:solidFill>
        </p:spPr>
      </p:sp>
      <p:sp>
        <p:nvSpPr>
          <p:cNvPr id="3" name="Freeform 3"/>
          <p:cNvSpPr/>
          <p:nvPr/>
        </p:nvSpPr>
        <p:spPr>
          <a:xfrm>
            <a:off x="9713849" y="5143500"/>
            <a:ext cx="5143500" cy="5143500"/>
          </a:xfrm>
          <a:custGeom>
            <a:avLst/>
            <a:gdLst/>
            <a:ahLst/>
            <a:cxnLst/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4857349" y="7436703"/>
            <a:ext cx="2850297" cy="2850297"/>
          </a:xfrm>
          <a:custGeom>
            <a:avLst/>
            <a:gdLst/>
            <a:ahLst/>
            <a:cxnLst/>
            <a:rect l="l" t="t" r="r" b="b"/>
            <a:pathLst>
              <a:path w="2850297" h="2850297">
                <a:moveTo>
                  <a:pt x="0" y="0"/>
                </a:moveTo>
                <a:lnTo>
                  <a:pt x="2850297" y="0"/>
                </a:lnTo>
                <a:lnTo>
                  <a:pt x="2850297" y="2850297"/>
                </a:lnTo>
                <a:lnTo>
                  <a:pt x="0" y="2850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17057" y="772583"/>
            <a:ext cx="2646691" cy="2753385"/>
          </a:xfrm>
          <a:custGeom>
            <a:avLst/>
            <a:gdLst/>
            <a:ahLst/>
            <a:cxnLst/>
            <a:rect l="l" t="t" r="r" b="b"/>
            <a:pathLst>
              <a:path w="2646691" h="2753385">
                <a:moveTo>
                  <a:pt x="0" y="0"/>
                </a:moveTo>
                <a:lnTo>
                  <a:pt x="2646691" y="0"/>
                </a:lnTo>
                <a:lnTo>
                  <a:pt x="2646691" y="2753384"/>
                </a:lnTo>
                <a:lnTo>
                  <a:pt x="0" y="27533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1323177"/>
            <a:ext cx="5517086" cy="1652195"/>
          </a:xfrm>
          <a:custGeom>
            <a:avLst/>
            <a:gdLst/>
            <a:ahLst/>
            <a:cxnLst/>
            <a:rect l="l" t="t" r="r" b="b"/>
            <a:pathLst>
              <a:path w="5517086" h="1652195">
                <a:moveTo>
                  <a:pt x="0" y="0"/>
                </a:moveTo>
                <a:lnTo>
                  <a:pt x="5517086" y="0"/>
                </a:lnTo>
                <a:lnTo>
                  <a:pt x="5517086" y="1652196"/>
                </a:lnTo>
                <a:lnTo>
                  <a:pt x="0" y="16521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07738" y="3631193"/>
            <a:ext cx="11477861" cy="23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PCI &amp; BUA together : organisation de la réponse sur les 3 secteurs de l’offre de soins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7738" y="8036802"/>
            <a:ext cx="4215446" cy="91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2"/>
              </a:lnSpc>
            </a:pPr>
            <a:r>
              <a:rPr lang="en-US" sz="2043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N. FLORET &amp; B. ROSOLEN</a:t>
            </a:r>
          </a:p>
          <a:p>
            <a:pPr algn="l">
              <a:lnSpc>
                <a:spcPts val="2432"/>
              </a:lnSpc>
            </a:pPr>
            <a:r>
              <a:rPr lang="en-US" sz="2043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JOURNÉE RÉGIONALE PCI &amp; BUA</a:t>
            </a:r>
          </a:p>
          <a:p>
            <a:pPr algn="l">
              <a:lnSpc>
                <a:spcPts val="2432"/>
              </a:lnSpc>
            </a:pPr>
            <a:r>
              <a:rPr lang="en-US" sz="2043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TALANT, 24/09/2026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756458" y="5023398"/>
            <a:ext cx="2892101" cy="4184317"/>
          </a:xfrm>
          <a:custGeom>
            <a:avLst/>
            <a:gdLst/>
            <a:ahLst/>
            <a:cxnLst/>
            <a:rect l="l" t="t" r="r" b="b"/>
            <a:pathLst>
              <a:path w="2892101" h="4184317">
                <a:moveTo>
                  <a:pt x="0" y="0"/>
                </a:moveTo>
                <a:lnTo>
                  <a:pt x="2892101" y="0"/>
                </a:lnTo>
                <a:lnTo>
                  <a:pt x="2892101" y="4184316"/>
                </a:lnTo>
                <a:lnTo>
                  <a:pt x="0" y="41843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20701" y="5691642"/>
            <a:ext cx="2885359" cy="862505"/>
          </a:xfrm>
          <a:custGeom>
            <a:avLst/>
            <a:gdLst/>
            <a:ahLst/>
            <a:cxnLst/>
            <a:rect l="l" t="t" r="r" b="b"/>
            <a:pathLst>
              <a:path w="2885359" h="862505">
                <a:moveTo>
                  <a:pt x="0" y="0"/>
                </a:moveTo>
                <a:lnTo>
                  <a:pt x="2885359" y="0"/>
                </a:lnTo>
                <a:lnTo>
                  <a:pt x="2885359" y="862505"/>
                </a:lnTo>
                <a:lnTo>
                  <a:pt x="0" y="8625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09387" y="6874745"/>
            <a:ext cx="1720855" cy="1790227"/>
          </a:xfrm>
          <a:custGeom>
            <a:avLst/>
            <a:gdLst/>
            <a:ahLst/>
            <a:cxnLst/>
            <a:rect l="l" t="t" r="r" b="b"/>
            <a:pathLst>
              <a:path w="1720855" h="1790227">
                <a:moveTo>
                  <a:pt x="0" y="0"/>
                </a:moveTo>
                <a:lnTo>
                  <a:pt x="1720855" y="0"/>
                </a:lnTo>
                <a:lnTo>
                  <a:pt x="1720855" y="1790227"/>
                </a:lnTo>
                <a:lnTo>
                  <a:pt x="0" y="17902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39547" y="3242708"/>
            <a:ext cx="1243176" cy="1243176"/>
          </a:xfrm>
          <a:custGeom>
            <a:avLst/>
            <a:gdLst/>
            <a:ahLst/>
            <a:cxnLst/>
            <a:rect l="l" t="t" r="r" b="b"/>
            <a:pathLst>
              <a:path w="1243176" h="1243176">
                <a:moveTo>
                  <a:pt x="0" y="0"/>
                </a:moveTo>
                <a:lnTo>
                  <a:pt x="1243176" y="0"/>
                </a:lnTo>
                <a:lnTo>
                  <a:pt x="1243176" y="1243175"/>
                </a:lnTo>
                <a:lnTo>
                  <a:pt x="0" y="12431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82584" y="3064651"/>
            <a:ext cx="1476330" cy="1529875"/>
          </a:xfrm>
          <a:custGeom>
            <a:avLst/>
            <a:gdLst/>
            <a:ahLst/>
            <a:cxnLst/>
            <a:rect l="l" t="t" r="r" b="b"/>
            <a:pathLst>
              <a:path w="1476330" h="1529875">
                <a:moveTo>
                  <a:pt x="0" y="0"/>
                </a:moveTo>
                <a:lnTo>
                  <a:pt x="1476330" y="0"/>
                </a:lnTo>
                <a:lnTo>
                  <a:pt x="1476330" y="1529875"/>
                </a:lnTo>
                <a:lnTo>
                  <a:pt x="0" y="1529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683365" y="2846142"/>
            <a:ext cx="1603017" cy="1966892"/>
          </a:xfrm>
          <a:custGeom>
            <a:avLst/>
            <a:gdLst/>
            <a:ahLst/>
            <a:cxnLst/>
            <a:rect l="l" t="t" r="r" b="b"/>
            <a:pathLst>
              <a:path w="1603017" h="1966892">
                <a:moveTo>
                  <a:pt x="0" y="0"/>
                </a:moveTo>
                <a:lnTo>
                  <a:pt x="1603017" y="0"/>
                </a:lnTo>
                <a:lnTo>
                  <a:pt x="1603017" y="1966892"/>
                </a:lnTo>
                <a:lnTo>
                  <a:pt x="0" y="19668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133569" y="2897326"/>
            <a:ext cx="2672491" cy="1950918"/>
          </a:xfrm>
          <a:custGeom>
            <a:avLst/>
            <a:gdLst/>
            <a:ahLst/>
            <a:cxnLst/>
            <a:rect l="l" t="t" r="r" b="b"/>
            <a:pathLst>
              <a:path w="2672491" h="1950918">
                <a:moveTo>
                  <a:pt x="0" y="0"/>
                </a:moveTo>
                <a:lnTo>
                  <a:pt x="2672491" y="0"/>
                </a:lnTo>
                <a:lnTo>
                  <a:pt x="2672491" y="1950918"/>
                </a:lnTo>
                <a:lnTo>
                  <a:pt x="0" y="195091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542188" y="5691642"/>
            <a:ext cx="3700648" cy="89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569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BON USAGE DES ANTIBIOTIQUES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42188" y="7002601"/>
            <a:ext cx="4810998" cy="134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569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PRÉVENTION</a:t>
            </a:r>
          </a:p>
          <a:p>
            <a:pPr algn="l">
              <a:lnSpc>
                <a:spcPts val="3569"/>
              </a:lnSpc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     ET CONTRÔLE</a:t>
            </a:r>
          </a:p>
          <a:p>
            <a:pPr algn="l">
              <a:lnSpc>
                <a:spcPts val="3569"/>
              </a:lnSpc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     DE L’INFECTION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7616" y="6326852"/>
            <a:ext cx="4107037" cy="89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MAITRISE DE L’ANTIBIORÉSISTANCE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OBJECTIF &amp; MÉTHODE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277775" y="4149367"/>
            <a:ext cx="3639554" cy="3509129"/>
          </a:xfrm>
          <a:custGeom>
            <a:avLst/>
            <a:gdLst/>
            <a:ahLst/>
            <a:cxnLst/>
            <a:rect l="l" t="t" r="r" b="b"/>
            <a:pathLst>
              <a:path w="3639554" h="3509129">
                <a:moveTo>
                  <a:pt x="0" y="0"/>
                </a:moveTo>
                <a:lnTo>
                  <a:pt x="3639554" y="0"/>
                </a:lnTo>
                <a:lnTo>
                  <a:pt x="3639554" y="3509129"/>
                </a:lnTo>
                <a:lnTo>
                  <a:pt x="0" y="35091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209" t="-22495" r="-34256" b="-2347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RÉSULTATS (1)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25069" y="2572848"/>
            <a:ext cx="13091332" cy="6411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b="1" dirty="0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COLLABORATION DES 2 ÉQUIPES SUR LEUR PÉRIMÈTRE RESPECTIF :</a:t>
            </a:r>
          </a:p>
          <a:p>
            <a:pPr algn="just">
              <a:lnSpc>
                <a:spcPts val="3600"/>
              </a:lnSpc>
            </a:pPr>
            <a:endParaRPr lang="en-US" sz="3000" b="1" dirty="0">
              <a:solidFill>
                <a:srgbClr val="000000"/>
              </a:solidFill>
              <a:latin typeface="Atkinson Hyperlegible Bold"/>
              <a:ea typeface="Atkinson Hyperlegible Bold"/>
              <a:cs typeface="Atkinson Hyperlegible Bold"/>
              <a:sym typeface="Atkinson Hyperlegible Bold"/>
            </a:endParaRP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Communiquer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&amp;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rappeler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les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enjeux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convergents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     ⟶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identité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visuelle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(logos)</a:t>
            </a: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Connaitre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et se faire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connaitre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des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cibles</a:t>
            </a:r>
            <a:endParaRPr lang="en-US" sz="3000" dirty="0">
              <a:solidFill>
                <a:srgbClr val="000000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     ⟶ guider &amp; assurer le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relai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des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demandes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BUA &amp; CI</a:t>
            </a: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Développer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d’outils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d’aide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à la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décision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Coanimer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des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webinaires</a:t>
            </a:r>
            <a:endParaRPr lang="en-US" sz="3000" dirty="0">
              <a:solidFill>
                <a:srgbClr val="000000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Relayer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et diffuser des messages</a:t>
            </a: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Réciprocité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des interventions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dans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nos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journées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historiques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⟶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journée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commune 2026 </a:t>
            </a:r>
          </a:p>
          <a:p>
            <a:pPr algn="just">
              <a:lnSpc>
                <a:spcPts val="3600"/>
              </a:lnSpc>
            </a:pPr>
            <a:endParaRPr lang="en-US" sz="3000" dirty="0">
              <a:solidFill>
                <a:srgbClr val="000000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Engager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ce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lien de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proximité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au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delà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de la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région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: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RCPias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&amp; RCRATB</a:t>
            </a:r>
          </a:p>
          <a:p>
            <a:pPr marL="647700" lvl="1" indent="-323850" algn="just">
              <a:lnSpc>
                <a:spcPts val="36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Faire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ruisseler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l’organisation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en </a:t>
            </a:r>
            <a:r>
              <a:rPr lang="en-US" sz="3000" dirty="0" err="1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région</a:t>
            </a: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: EMA &amp; EMH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1554" y="6063416"/>
            <a:ext cx="4142685" cy="3769704"/>
          </a:xfrm>
          <a:custGeom>
            <a:avLst/>
            <a:gdLst/>
            <a:ahLst/>
            <a:cxnLst/>
            <a:rect l="l" t="t" r="r" b="b"/>
            <a:pathLst>
              <a:path w="4142685" h="3769704">
                <a:moveTo>
                  <a:pt x="0" y="0"/>
                </a:moveTo>
                <a:lnTo>
                  <a:pt x="4142685" y="0"/>
                </a:lnTo>
                <a:lnTo>
                  <a:pt x="4142685" y="3769705"/>
                </a:lnTo>
                <a:lnTo>
                  <a:pt x="0" y="3769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7373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2993220" y="2053851"/>
            <a:ext cx="4179353" cy="3786516"/>
          </a:xfrm>
          <a:custGeom>
            <a:avLst/>
            <a:gdLst/>
            <a:ahLst/>
            <a:cxnLst/>
            <a:rect l="l" t="t" r="r" b="b"/>
            <a:pathLst>
              <a:path w="4179353" h="3786516">
                <a:moveTo>
                  <a:pt x="0" y="0"/>
                </a:moveTo>
                <a:lnTo>
                  <a:pt x="4179353" y="0"/>
                </a:lnTo>
                <a:lnTo>
                  <a:pt x="4179353" y="3786516"/>
                </a:lnTo>
                <a:lnTo>
                  <a:pt x="0" y="37865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5" name="Freeform 5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8095086" y="2053851"/>
            <a:ext cx="5432898" cy="7779269"/>
          </a:xfrm>
          <a:custGeom>
            <a:avLst/>
            <a:gdLst/>
            <a:ahLst/>
            <a:cxnLst/>
            <a:rect l="l" t="t" r="r" b="b"/>
            <a:pathLst>
              <a:path w="5432898" h="7779269">
                <a:moveTo>
                  <a:pt x="0" y="0"/>
                </a:moveTo>
                <a:lnTo>
                  <a:pt x="5432898" y="0"/>
                </a:lnTo>
                <a:lnTo>
                  <a:pt x="5432898" y="7779270"/>
                </a:lnTo>
                <a:lnTo>
                  <a:pt x="0" y="77792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471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2045" y="7227551"/>
            <a:ext cx="2448931" cy="244893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914" y="6196597"/>
            <a:ext cx="2196731" cy="2196731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13761" y="3850650"/>
            <a:ext cx="1602030" cy="2409067"/>
          </a:xfrm>
          <a:custGeom>
            <a:avLst/>
            <a:gdLst/>
            <a:ahLst/>
            <a:cxnLst/>
            <a:rect l="l" t="t" r="r" b="b"/>
            <a:pathLst>
              <a:path w="1602030" h="2409067">
                <a:moveTo>
                  <a:pt x="0" y="0"/>
                </a:moveTo>
                <a:lnTo>
                  <a:pt x="1602029" y="0"/>
                </a:lnTo>
                <a:lnTo>
                  <a:pt x="1602029" y="2409067"/>
                </a:lnTo>
                <a:lnTo>
                  <a:pt x="0" y="24090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RÉSULTATS (2)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71673" y="2770916"/>
            <a:ext cx="6086616" cy="275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1-   JUIN 2025 </a:t>
            </a: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2-  SEPTEMBRE 2025</a:t>
            </a: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3-  OCTOBRE 2025</a:t>
            </a: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4-  DÉCEMBRE 2025</a:t>
            </a: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5-  MARS 2026</a:t>
            </a: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6-  JUIN 2026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4784059" y="5586832"/>
            <a:ext cx="1182452" cy="1778123"/>
          </a:xfrm>
          <a:custGeom>
            <a:avLst/>
            <a:gdLst/>
            <a:ahLst/>
            <a:cxnLst/>
            <a:rect l="l" t="t" r="r" b="b"/>
            <a:pathLst>
              <a:path w="1182452" h="1778123">
                <a:moveTo>
                  <a:pt x="1182452" y="0"/>
                </a:moveTo>
                <a:lnTo>
                  <a:pt x="0" y="0"/>
                </a:lnTo>
                <a:lnTo>
                  <a:pt x="0" y="1778122"/>
                </a:lnTo>
                <a:lnTo>
                  <a:pt x="1182452" y="1778122"/>
                </a:lnTo>
                <a:lnTo>
                  <a:pt x="118245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2008" y="1929685"/>
            <a:ext cx="14271749" cy="8055220"/>
          </a:xfrm>
          <a:custGeom>
            <a:avLst/>
            <a:gdLst/>
            <a:ahLst/>
            <a:cxnLst/>
            <a:rect l="l" t="t" r="r" b="b"/>
            <a:pathLst>
              <a:path w="14271749" h="8055220">
                <a:moveTo>
                  <a:pt x="0" y="0"/>
                </a:moveTo>
                <a:lnTo>
                  <a:pt x="14271749" y="0"/>
                </a:lnTo>
                <a:lnTo>
                  <a:pt x="14271749" y="8055220"/>
                </a:lnTo>
                <a:lnTo>
                  <a:pt x="0" y="8055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30081" y="1286265"/>
            <a:ext cx="6471741" cy="46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ORGANISATION EN REGION : EMA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5" name="Freeform 5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RÉSULTATS (3)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0230081" y="1286265"/>
            <a:ext cx="6471741" cy="46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ORGANISATION EN REGION : EMH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RÉSULTATS (4)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5071" y="5075794"/>
            <a:ext cx="5196393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20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établissements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pivots</a:t>
            </a:r>
          </a:p>
          <a:p>
            <a:pPr marL="457200" indent="-457200" algn="l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17,29 ETP IDEHH (n=33)</a:t>
            </a:r>
          </a:p>
          <a:p>
            <a:pPr marL="457200" indent="-457200" algn="l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0,3 ETP PH (n=1)</a:t>
            </a:r>
          </a:p>
          <a:p>
            <a:pPr marL="457200" indent="-457200" algn="l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1 ETP brigade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suppléance</a:t>
            </a:r>
            <a:endParaRPr lang="en-US" sz="3200" b="1" dirty="0">
              <a:solidFill>
                <a:srgbClr val="000000"/>
              </a:solidFill>
              <a:latin typeface="Atkinson Hyperlegible" panose="020B0604020202020204" charset="0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4200" y="2400300"/>
            <a:ext cx="10701670" cy="7543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 dirty="0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DISCUSSION/CONCLUSION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65764" y="2691971"/>
            <a:ext cx="1359823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Enjeux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convergents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des 2 structures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CPias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/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CRAtb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:</a:t>
            </a:r>
          </a:p>
          <a:p>
            <a:pPr marL="914400" lvl="1" indent="-457200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Organisation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 collaboration</a:t>
            </a:r>
            <a:endParaRPr lang="en-US" sz="3200" b="1" dirty="0">
              <a:solidFill>
                <a:srgbClr val="000000"/>
              </a:solidFill>
              <a:latin typeface="Atkinson Hyperlegible" panose="020B0604020202020204" charset="0"/>
              <a:ea typeface="Open Sans Bold"/>
              <a:cs typeface="Open Sans Bold"/>
              <a:sym typeface="Open Sans Bold"/>
            </a:endParaRPr>
          </a:p>
          <a:p>
            <a:pPr marL="914400" lvl="1" indent="-457200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Actions 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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outils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 R &amp; N (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relai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)</a:t>
            </a:r>
            <a:endParaRPr lang="en-US" sz="3200" b="1" dirty="0">
              <a:solidFill>
                <a:srgbClr val="000000"/>
              </a:solidFill>
              <a:latin typeface="Atkinson Hyperlegible" panose="020B0604020202020204" charset="0"/>
              <a:ea typeface="Open Sans Bold"/>
              <a:cs typeface="Open Sans Bold"/>
              <a:sym typeface="Open Sans Bold"/>
            </a:endParaRPr>
          </a:p>
          <a:p>
            <a:pPr marL="914400" lvl="1" indent="-457200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Moyens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 R &amp; T (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Wingdings" panose="05000000000000000000" pitchFamily="2" charset="2"/>
              </a:rPr>
              <a:t>d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éploiement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équipes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mobiles) </a:t>
            </a:r>
          </a:p>
          <a:p>
            <a:pPr marL="457200" indent="-457200" algn="just">
              <a:lnSpc>
                <a:spcPts val="4829"/>
              </a:lnSpc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Etape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suivante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: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faciliter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les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partenariats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proximité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sur les </a:t>
            </a:r>
            <a:r>
              <a:rPr lang="en-US" sz="3200" b="1" dirty="0" err="1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territoires</a:t>
            </a:r>
            <a:r>
              <a:rPr lang="en-US" sz="3200" b="1" dirty="0">
                <a:solidFill>
                  <a:srgbClr val="000000"/>
                </a:solidFill>
                <a:latin typeface="Atkinson Hyperlegible" panose="020B0604020202020204" charset="0"/>
                <a:ea typeface="Open Sans Bold"/>
                <a:cs typeface="Open Sans Bold"/>
                <a:sym typeface="Open Sans Bold"/>
              </a:rPr>
              <a:t> entre EMA &amp; EMH</a:t>
            </a:r>
          </a:p>
        </p:txBody>
      </p:sp>
      <p:sp>
        <p:nvSpPr>
          <p:cNvPr id="38" name="Freeform 2"/>
          <p:cNvSpPr/>
          <p:nvPr/>
        </p:nvSpPr>
        <p:spPr>
          <a:xfrm>
            <a:off x="1524000" y="6945776"/>
            <a:ext cx="2622091" cy="1704359"/>
          </a:xfrm>
          <a:custGeom>
            <a:avLst/>
            <a:gdLst/>
            <a:ahLst/>
            <a:cxnLst/>
            <a:rect l="l" t="t" r="r" b="b"/>
            <a:pathLst>
              <a:path w="2622091" h="1704359">
                <a:moveTo>
                  <a:pt x="0" y="0"/>
                </a:moveTo>
                <a:lnTo>
                  <a:pt x="2622091" y="0"/>
                </a:lnTo>
                <a:lnTo>
                  <a:pt x="2622091" y="1704359"/>
                </a:lnTo>
                <a:lnTo>
                  <a:pt x="0" y="17043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9" name="TextBox 4"/>
          <p:cNvSpPr txBox="1"/>
          <p:nvPr/>
        </p:nvSpPr>
        <p:spPr>
          <a:xfrm>
            <a:off x="4495800" y="7690172"/>
            <a:ext cx="12268200" cy="1381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b="1" dirty="0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VOUS AVEZ DES BESOINS ⟶ REVENIR VERS NOUS ET/OU FORMULER VOTRE BESOIN SUR LA FICHE D’ÉVALUATION DE LA JOURNÉE </a:t>
            </a:r>
          </a:p>
        </p:txBody>
      </p:sp>
    </p:spTree>
    <p:extLst>
      <p:ext uri="{BB962C8B-B14F-4D97-AF65-F5344CB8AC3E}">
        <p14:creationId xmlns:p14="http://schemas.microsoft.com/office/powerpoint/2010/main" val="3489387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276</Words>
  <Application>Microsoft Office PowerPoint</Application>
  <PresentationFormat>Personnalisé</PresentationFormat>
  <Paragraphs>46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Atkinson Hyperlegible</vt:lpstr>
      <vt:lpstr>Arial</vt:lpstr>
      <vt:lpstr>Calibri</vt:lpstr>
      <vt:lpstr>Atkinson Hyperlegible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PCI &amp; BUA together : organisation de la réponse sur les 3 secteurs de l’offre de soins</dc:title>
  <dc:creator>Nathalie FLORET BASSISSI</dc:creator>
  <cp:lastModifiedBy>GONCALVES Angelique</cp:lastModifiedBy>
  <cp:revision>13</cp:revision>
  <dcterms:created xsi:type="dcterms:W3CDTF">2006-08-16T00:00:00Z</dcterms:created>
  <dcterms:modified xsi:type="dcterms:W3CDTF">2026-09-25T13:36:08Z</dcterms:modified>
  <dc:identifier>DAHTeETXme8</dc:identifier>
</cp:coreProperties>
</file>