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256" r:id="rId2"/>
    <p:sldId id="4429" r:id="rId3"/>
    <p:sldId id="4430" r:id="rId4"/>
    <p:sldId id="4431" r:id="rId5"/>
  </p:sldIdLst>
  <p:sldSz cx="18288000" cy="10287000"/>
  <p:notesSz cx="6858000" cy="9144000"/>
  <p:embeddedFontLst>
    <p:embeddedFont>
      <p:font typeface="Atkinson Hyperlegible" panose="020B0604020202020204" charset="0"/>
      <p:regular r:id="rId7"/>
    </p:embeddedFont>
    <p:embeddedFont>
      <p:font typeface="Atkinson Hyperlegible Bold" panose="020B0604020202020204" charset="0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75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A8F7D-1E37-47CD-8B4B-0C8D42AAE926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5EAEC-A9F3-490E-A2F1-6F6BE4F18F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0184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ratb-bfc.fr/%f0%9f%92%89%f0%9f%8f%a0-retour-sur-notre-webinaire-du-16-juin-consacre-a-lantibiotherapie-injectable-a-domicile/" TargetMode="External"/><Relationship Id="rId2" Type="http://schemas.openxmlformats.org/officeDocument/2006/relationships/hyperlink" Target="https://www.youtube.com/watch?v=rHvax_bIjgA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reventioninfection.fr/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856031" y="5143500"/>
            <a:ext cx="3433286" cy="5143500"/>
          </a:xfrm>
          <a:prstGeom prst="rect">
            <a:avLst/>
          </a:prstGeom>
          <a:solidFill>
            <a:srgbClr val="0050F5"/>
          </a:solidFill>
        </p:spPr>
      </p:sp>
      <p:sp>
        <p:nvSpPr>
          <p:cNvPr id="3" name="Freeform 3"/>
          <p:cNvSpPr/>
          <p:nvPr/>
        </p:nvSpPr>
        <p:spPr>
          <a:xfrm>
            <a:off x="9713849" y="5143500"/>
            <a:ext cx="5143500" cy="5143500"/>
          </a:xfrm>
          <a:custGeom>
            <a:avLst/>
            <a:gdLst/>
            <a:ahLst/>
            <a:cxnLst/>
            <a:rect l="l" t="t" r="r" b="b"/>
            <a:pathLst>
              <a:path w="5143500" h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14857349" y="7436703"/>
            <a:ext cx="2850297" cy="2850297"/>
          </a:xfrm>
          <a:custGeom>
            <a:avLst/>
            <a:gdLst/>
            <a:ahLst/>
            <a:cxnLst/>
            <a:rect l="l" t="t" r="r" b="b"/>
            <a:pathLst>
              <a:path w="2850297" h="2850297">
                <a:moveTo>
                  <a:pt x="0" y="0"/>
                </a:moveTo>
                <a:lnTo>
                  <a:pt x="2850297" y="0"/>
                </a:lnTo>
                <a:lnTo>
                  <a:pt x="2850297" y="2850297"/>
                </a:lnTo>
                <a:lnTo>
                  <a:pt x="0" y="28502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217057" y="772583"/>
            <a:ext cx="2646691" cy="2753385"/>
          </a:xfrm>
          <a:custGeom>
            <a:avLst/>
            <a:gdLst/>
            <a:ahLst/>
            <a:cxnLst/>
            <a:rect l="l" t="t" r="r" b="b"/>
            <a:pathLst>
              <a:path w="2646691" h="2753385">
                <a:moveTo>
                  <a:pt x="0" y="0"/>
                </a:moveTo>
                <a:lnTo>
                  <a:pt x="2646691" y="0"/>
                </a:lnTo>
                <a:lnTo>
                  <a:pt x="2646691" y="2753384"/>
                </a:lnTo>
                <a:lnTo>
                  <a:pt x="0" y="27533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144000" y="1323177"/>
            <a:ext cx="5517086" cy="1652195"/>
          </a:xfrm>
          <a:custGeom>
            <a:avLst/>
            <a:gdLst/>
            <a:ahLst/>
            <a:cxnLst/>
            <a:rect l="l" t="t" r="r" b="b"/>
            <a:pathLst>
              <a:path w="5517086" h="1652195">
                <a:moveTo>
                  <a:pt x="0" y="0"/>
                </a:moveTo>
                <a:lnTo>
                  <a:pt x="5517086" y="0"/>
                </a:lnTo>
                <a:lnTo>
                  <a:pt x="5517086" y="1652196"/>
                </a:lnTo>
                <a:lnTo>
                  <a:pt x="0" y="16521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07738" y="3631193"/>
            <a:ext cx="11477861" cy="2399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5599" b="1" dirty="0">
                <a:solidFill>
                  <a:srgbClr val="0B331C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PCI &amp; BUA together : </a:t>
            </a:r>
          </a:p>
          <a:p>
            <a:pPr algn="l">
              <a:lnSpc>
                <a:spcPts val="6159"/>
              </a:lnSpc>
            </a:pPr>
            <a:r>
              <a:rPr lang="fr-FR" sz="6000" b="1" dirty="0"/>
              <a:t>les outils mobilisables &amp; les actions en région</a:t>
            </a:r>
            <a:endParaRPr lang="en-US" sz="5599" b="1" dirty="0">
              <a:solidFill>
                <a:srgbClr val="0B331C"/>
              </a:solidFill>
              <a:latin typeface="Atkinson Hyperlegible Bold"/>
              <a:ea typeface="Atkinson Hyperlegible Bold"/>
              <a:cs typeface="Atkinson Hyperlegible Bold"/>
              <a:sym typeface="Atkinson Hyperlegible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07738" y="8036802"/>
            <a:ext cx="4215446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2"/>
              </a:lnSpc>
            </a:pPr>
            <a:r>
              <a:rPr lang="en-US" sz="2043" dirty="0">
                <a:solidFill>
                  <a:srgbClr val="0B331C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N. FLORET &amp; B. ROSOLEN</a:t>
            </a:r>
          </a:p>
          <a:p>
            <a:pPr algn="l">
              <a:lnSpc>
                <a:spcPts val="2432"/>
              </a:lnSpc>
            </a:pPr>
            <a:r>
              <a:rPr lang="en-US" sz="2043" dirty="0">
                <a:solidFill>
                  <a:srgbClr val="0B331C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JOURNÉE RÉGIONALE PCI &amp; BUA</a:t>
            </a:r>
          </a:p>
          <a:p>
            <a:pPr algn="l">
              <a:lnSpc>
                <a:spcPts val="2432"/>
              </a:lnSpc>
            </a:pPr>
            <a:r>
              <a:rPr lang="en-US" sz="2043" dirty="0">
                <a:solidFill>
                  <a:srgbClr val="0B331C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TALANT, 24/09/2026</a:t>
            </a:r>
          </a:p>
          <a:p>
            <a:pPr algn="l">
              <a:lnSpc>
                <a:spcPts val="2432"/>
              </a:lnSpc>
            </a:pPr>
            <a:endParaRPr lang="en-US" sz="2043" dirty="0">
              <a:solidFill>
                <a:srgbClr val="0B331C"/>
              </a:solidFill>
              <a:latin typeface="Atkinson Hyperlegible"/>
              <a:ea typeface="Atkinson Hyperlegible"/>
              <a:cs typeface="Atkinson Hyperlegible"/>
              <a:sym typeface="Atkinson Hyperlegible"/>
            </a:endParaRPr>
          </a:p>
          <a:p>
            <a:pPr algn="l">
              <a:lnSpc>
                <a:spcPts val="2432"/>
              </a:lnSpc>
            </a:pPr>
            <a:r>
              <a:rPr lang="en-US" sz="2043" dirty="0">
                <a:solidFill>
                  <a:srgbClr val="0B331C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Après midi </a:t>
            </a:r>
            <a:r>
              <a:rPr lang="en-US" sz="2043" dirty="0" err="1">
                <a:solidFill>
                  <a:srgbClr val="0B331C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partie</a:t>
            </a:r>
            <a:r>
              <a:rPr lang="en-US" sz="2043" dirty="0">
                <a:solidFill>
                  <a:srgbClr val="0B331C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0"/>
            <a:ext cx="18287543" cy="109728"/>
          </a:xfrm>
          <a:prstGeom prst="rect">
            <a:avLst/>
          </a:prstGeom>
          <a:solidFill>
            <a:srgbClr val="23BE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3" name="TextBox 2"/>
          <p:cNvSpPr txBox="1"/>
          <p:nvPr/>
        </p:nvSpPr>
        <p:spPr>
          <a:xfrm>
            <a:off x="960120" y="573894"/>
            <a:ext cx="7917296" cy="92333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5400" b="1" dirty="0">
                <a:latin typeface="Aptos"/>
              </a:rPr>
              <a:t>LE WEBINAIRE CONTINUE</a:t>
            </a:r>
            <a:r>
              <a:rPr sz="4350" b="1" dirty="0">
                <a:latin typeface="Aptos"/>
              </a:rPr>
              <a:t>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1512939"/>
            <a:ext cx="8400248" cy="55399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3000" b="1" dirty="0">
                <a:solidFill>
                  <a:schemeClr val="accent6"/>
                </a:solidFill>
                <a:latin typeface="Aptos"/>
              </a:rPr>
              <a:t>Antibiothérapie injectable à domicile • 16 </a:t>
            </a:r>
            <a:r>
              <a:rPr sz="3000" b="1" dirty="0" err="1">
                <a:solidFill>
                  <a:schemeClr val="accent6"/>
                </a:solidFill>
                <a:latin typeface="Aptos"/>
              </a:rPr>
              <a:t>juin</a:t>
            </a:r>
            <a:r>
              <a:rPr sz="3000" b="1" dirty="0">
                <a:solidFill>
                  <a:schemeClr val="accent6"/>
                </a:solidFill>
                <a:latin typeface="Aptos"/>
              </a:rPr>
              <a:t>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79" y="2534451"/>
            <a:ext cx="7886700" cy="6377940"/>
          </a:xfrm>
          <a:prstGeom prst="roundRect">
            <a:avLst/>
          </a:prstGeom>
          <a:solidFill>
            <a:schemeClr val="accent6"/>
          </a:solidFill>
          <a:ln w="12700">
            <a:solidFill>
              <a:srgbClr val="3856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6" name="Oval 5"/>
          <p:cNvSpPr/>
          <p:nvPr/>
        </p:nvSpPr>
        <p:spPr>
          <a:xfrm>
            <a:off x="1618488" y="3223260"/>
            <a:ext cx="1618488" cy="1618488"/>
          </a:xfrm>
          <a:prstGeom prst="ellipse">
            <a:avLst/>
          </a:prstGeom>
          <a:solidFill>
            <a:srgbClr val="2B70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7" name="TextBox 6"/>
          <p:cNvSpPr txBox="1"/>
          <p:nvPr/>
        </p:nvSpPr>
        <p:spPr>
          <a:xfrm>
            <a:off x="2011593" y="3512631"/>
            <a:ext cx="832279" cy="66941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750" b="1">
                <a:solidFill>
                  <a:srgbClr val="F8FBFD"/>
                </a:solidFill>
                <a:latin typeface="Aptos"/>
                <a:hlinkClick r:id="rId2"/>
              </a:rPr>
              <a:t>▶</a:t>
            </a:r>
            <a:endParaRPr sz="3750" b="1">
              <a:solidFill>
                <a:srgbClr val="F8FBFD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93592" y="3140796"/>
            <a:ext cx="2796278" cy="50783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700" b="1">
                <a:latin typeface="Aptos"/>
              </a:rPr>
              <a:t>REVOIR LE REPLAY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93592" y="3776079"/>
            <a:ext cx="4226926" cy="55399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3000" b="1">
                <a:solidFill>
                  <a:schemeClr val="accent1">
                    <a:lumMod val="75000"/>
                  </a:schemeClr>
                </a:solidFill>
                <a:latin typeface="Aptos"/>
              </a:rPr>
              <a:t>sur </a:t>
            </a:r>
            <a:r>
              <a:rPr sz="3000" b="1" err="1">
                <a:solidFill>
                  <a:schemeClr val="accent1">
                    <a:lumMod val="75000"/>
                  </a:schemeClr>
                </a:solidFill>
                <a:latin typeface="Aptos"/>
              </a:rPr>
              <a:t>notre</a:t>
            </a:r>
            <a:r>
              <a:rPr sz="3000" b="1">
                <a:solidFill>
                  <a:schemeClr val="accent1">
                    <a:lumMod val="75000"/>
                  </a:schemeClr>
                </a:solidFill>
                <a:latin typeface="Aptos"/>
              </a:rPr>
              <a:t> </a:t>
            </a:r>
            <a:r>
              <a:rPr sz="3000" b="1" err="1">
                <a:solidFill>
                  <a:schemeClr val="accent1">
                    <a:lumMod val="75000"/>
                  </a:schemeClr>
                </a:solidFill>
                <a:latin typeface="Aptos"/>
              </a:rPr>
              <a:t>chaîne</a:t>
            </a:r>
            <a:r>
              <a:rPr sz="3000" b="1">
                <a:solidFill>
                  <a:schemeClr val="accent1">
                    <a:lumMod val="75000"/>
                  </a:schemeClr>
                </a:solidFill>
                <a:latin typeface="Aptos"/>
              </a:rPr>
              <a:t> </a:t>
            </a:r>
            <a:r>
              <a:rPr sz="3000" b="1">
                <a:solidFill>
                  <a:schemeClr val="accent1">
                    <a:lumMod val="75000"/>
                  </a:schemeClr>
                </a:solidFill>
                <a:latin typeface="Aptos"/>
                <a:hlinkClick r:id="rId2"/>
              </a:rPr>
              <a:t>YouTube</a:t>
            </a:r>
            <a:endParaRPr sz="3000" b="1">
              <a:solidFill>
                <a:schemeClr val="accent1">
                  <a:lumMod val="75000"/>
                </a:schemeClr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57839" y="5263758"/>
            <a:ext cx="6190734" cy="101566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3000" b="1">
                <a:latin typeface="Aptos"/>
              </a:rPr>
              <a:t>Le </a:t>
            </a:r>
            <a:r>
              <a:rPr sz="3000" b="1" err="1">
                <a:latin typeface="Aptos"/>
              </a:rPr>
              <a:t>webinaire</a:t>
            </a:r>
            <a:r>
              <a:rPr sz="3000" b="1">
                <a:latin typeface="Aptos"/>
              </a:rPr>
              <a:t> du 16 </a:t>
            </a:r>
            <a:r>
              <a:rPr sz="3000" b="1" err="1">
                <a:latin typeface="Aptos"/>
              </a:rPr>
              <a:t>juin</a:t>
            </a:r>
            <a:r>
              <a:rPr sz="3000" b="1">
                <a:latin typeface="Aptos"/>
              </a:rPr>
              <a:t> </a:t>
            </a:r>
            <a:r>
              <a:rPr sz="3000" b="1" err="1">
                <a:latin typeface="Aptos"/>
              </a:rPr>
              <a:t>est</a:t>
            </a:r>
            <a:r>
              <a:rPr sz="3000" b="1">
                <a:latin typeface="Aptos"/>
              </a:rPr>
              <a:t> </a:t>
            </a:r>
            <a:r>
              <a:rPr sz="3000" b="1" err="1">
                <a:latin typeface="Aptos"/>
              </a:rPr>
              <a:t>désormais</a:t>
            </a:r>
            <a:r>
              <a:rPr sz="3000" b="1">
                <a:latin typeface="Aptos"/>
              </a:rPr>
              <a:t>
accessible </a:t>
            </a:r>
            <a:r>
              <a:rPr sz="3000" b="1" err="1">
                <a:latin typeface="Aptos"/>
              </a:rPr>
              <a:t>en</a:t>
            </a:r>
            <a:r>
              <a:rPr sz="3000" b="1">
                <a:latin typeface="Aptos"/>
              </a:rPr>
              <a:t> replay.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18488" y="6687237"/>
            <a:ext cx="5331524" cy="55399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3000">
                <a:solidFill>
                  <a:schemeClr val="accent1">
                    <a:lumMod val="75000"/>
                  </a:schemeClr>
                </a:solidFill>
                <a:latin typeface="Aptos"/>
              </a:rPr>
              <a:t>À revoir • </a:t>
            </a:r>
            <a:r>
              <a:rPr sz="3000" err="1">
                <a:solidFill>
                  <a:schemeClr val="accent1">
                    <a:lumMod val="75000"/>
                  </a:schemeClr>
                </a:solidFill>
                <a:latin typeface="Aptos"/>
              </a:rPr>
              <a:t>partager</a:t>
            </a:r>
            <a:r>
              <a:rPr sz="3000">
                <a:solidFill>
                  <a:schemeClr val="accent1">
                    <a:lumMod val="75000"/>
                  </a:schemeClr>
                </a:solidFill>
                <a:latin typeface="Aptos"/>
              </a:rPr>
              <a:t> • </a:t>
            </a:r>
            <a:r>
              <a:rPr sz="3000" err="1">
                <a:solidFill>
                  <a:schemeClr val="accent1">
                    <a:lumMod val="75000"/>
                  </a:schemeClr>
                </a:solidFill>
                <a:latin typeface="Aptos"/>
              </a:rPr>
              <a:t>transmettre</a:t>
            </a:r>
            <a:endParaRPr sz="3000">
              <a:solidFill>
                <a:schemeClr val="accent1">
                  <a:lumMod val="75000"/>
                </a:schemeClr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618488" y="7516368"/>
            <a:ext cx="6336792" cy="795528"/>
          </a:xfrm>
          <a:prstGeom prst="roundRect">
            <a:avLst/>
          </a:prstGeom>
          <a:solidFill>
            <a:srgbClr val="2B70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3" name="TextBox 12"/>
          <p:cNvSpPr txBox="1"/>
          <p:nvPr/>
        </p:nvSpPr>
        <p:spPr>
          <a:xfrm>
            <a:off x="3759264" y="7690829"/>
            <a:ext cx="2055243" cy="3231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500" b="1">
                <a:solidFill>
                  <a:srgbClr val="F8FBFD"/>
                </a:solidFill>
                <a:latin typeface="Aptos"/>
                <a:hlinkClick r:id="rId2"/>
              </a:rPr>
              <a:t>YOUTUBE</a:t>
            </a:r>
            <a:r>
              <a:rPr sz="1500" b="1">
                <a:solidFill>
                  <a:srgbClr val="F8FBFD"/>
                </a:solidFill>
                <a:latin typeface="Aptos"/>
              </a:rPr>
              <a:t>  •  </a:t>
            </a:r>
            <a:r>
              <a:rPr sz="1500" b="1" err="1">
                <a:solidFill>
                  <a:srgbClr val="F8FBFD"/>
                </a:solidFill>
                <a:latin typeface="Aptos"/>
              </a:rPr>
              <a:t>CRAtb</a:t>
            </a:r>
            <a:r>
              <a:rPr sz="1500" b="1">
                <a:solidFill>
                  <a:srgbClr val="F8FBFD"/>
                </a:solidFill>
                <a:latin typeface="Aptos"/>
              </a:rPr>
              <a:t> BFC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354312" y="2537460"/>
            <a:ext cx="7955280" cy="6377940"/>
          </a:xfrm>
          <a:prstGeom prst="roundRect">
            <a:avLst/>
          </a:prstGeom>
          <a:solidFill>
            <a:srgbClr val="122A46"/>
          </a:solidFill>
          <a:ln w="12700">
            <a:solidFill>
              <a:srgbClr val="38567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5" name="Rounded Rectangle 14"/>
          <p:cNvSpPr/>
          <p:nvPr/>
        </p:nvSpPr>
        <p:spPr>
          <a:xfrm>
            <a:off x="9985248" y="3154680"/>
            <a:ext cx="1399032" cy="1714500"/>
          </a:xfrm>
          <a:prstGeom prst="roundRect">
            <a:avLst/>
          </a:prstGeom>
          <a:solidFill>
            <a:schemeClr val="accent6"/>
          </a:solidFill>
          <a:ln w="19050">
            <a:solidFill>
              <a:srgbClr val="23BE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6" name="TextBox 15"/>
          <p:cNvSpPr txBox="1"/>
          <p:nvPr/>
        </p:nvSpPr>
        <p:spPr>
          <a:xfrm>
            <a:off x="10389651" y="3479682"/>
            <a:ext cx="590226" cy="39241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950" b="1">
                <a:solidFill>
                  <a:srgbClr val="08162A"/>
                </a:solidFill>
                <a:latin typeface="Aptos"/>
                <a:hlinkClick r:id="rId3"/>
              </a:rPr>
              <a:t>PDF</a:t>
            </a:r>
            <a:endParaRPr sz="1950" b="1">
              <a:solidFill>
                <a:srgbClr val="08162A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823191" y="3140796"/>
            <a:ext cx="4270528" cy="50783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700" b="1">
                <a:solidFill>
                  <a:schemeClr val="accent6"/>
                </a:solidFill>
                <a:latin typeface="Aptos"/>
              </a:rPr>
              <a:t>RETROUVER LE DIAPORAMA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823191" y="3856872"/>
            <a:ext cx="2640659" cy="39241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950" b="1">
                <a:solidFill>
                  <a:srgbClr val="5BCDB2"/>
                </a:solidFill>
                <a:latin typeface="Aptos"/>
              </a:rPr>
              <a:t>sur le site du </a:t>
            </a:r>
            <a:r>
              <a:rPr sz="1950" b="1" err="1">
                <a:solidFill>
                  <a:srgbClr val="5BCDB2"/>
                </a:solidFill>
                <a:latin typeface="Aptos"/>
              </a:rPr>
              <a:t>CRAtb</a:t>
            </a:r>
            <a:r>
              <a:rPr sz="1950" b="1">
                <a:solidFill>
                  <a:srgbClr val="5BCDB2"/>
                </a:solidFill>
                <a:latin typeface="Aptos"/>
              </a:rPr>
              <a:t> BFC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85249" y="5263500"/>
            <a:ext cx="6544805" cy="101566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3000">
                <a:solidFill>
                  <a:srgbClr val="F8FBFD"/>
                </a:solidFill>
                <a:latin typeface="Aptos"/>
              </a:rPr>
              <a:t>Les supports </a:t>
            </a:r>
            <a:r>
              <a:rPr sz="3000" err="1">
                <a:solidFill>
                  <a:srgbClr val="F8FBFD"/>
                </a:solidFill>
                <a:latin typeface="Aptos"/>
              </a:rPr>
              <a:t>présentés</a:t>
            </a:r>
            <a:r>
              <a:rPr sz="3000">
                <a:solidFill>
                  <a:srgbClr val="F8FBFD"/>
                </a:solidFill>
                <a:latin typeface="Aptos"/>
              </a:rPr>
              <a:t> </a:t>
            </a:r>
            <a:r>
              <a:rPr sz="3000" err="1">
                <a:solidFill>
                  <a:srgbClr val="F8FBFD"/>
                </a:solidFill>
                <a:latin typeface="Aptos"/>
              </a:rPr>
              <a:t>lors</a:t>
            </a:r>
            <a:r>
              <a:rPr sz="3000">
                <a:solidFill>
                  <a:srgbClr val="F8FBFD"/>
                </a:solidFill>
                <a:latin typeface="Aptos"/>
              </a:rPr>
              <a:t> du </a:t>
            </a:r>
            <a:r>
              <a:rPr sz="3000" err="1">
                <a:solidFill>
                  <a:srgbClr val="F8FBFD"/>
                </a:solidFill>
                <a:latin typeface="Aptos"/>
              </a:rPr>
              <a:t>webinaire</a:t>
            </a:r>
            <a:r>
              <a:rPr sz="3000">
                <a:solidFill>
                  <a:srgbClr val="F8FBFD"/>
                </a:solidFill>
                <a:latin typeface="Aptos"/>
              </a:rPr>
              <a:t>
</a:t>
            </a:r>
            <a:r>
              <a:rPr sz="3000" err="1">
                <a:solidFill>
                  <a:srgbClr val="F8FBFD"/>
                </a:solidFill>
                <a:latin typeface="Aptos"/>
              </a:rPr>
              <a:t>sont</a:t>
            </a:r>
            <a:r>
              <a:rPr sz="3000">
                <a:solidFill>
                  <a:srgbClr val="F8FBFD"/>
                </a:solidFill>
                <a:latin typeface="Aptos"/>
              </a:rPr>
              <a:t> </a:t>
            </a:r>
            <a:r>
              <a:rPr sz="3000" err="1">
                <a:solidFill>
                  <a:srgbClr val="F8FBFD"/>
                </a:solidFill>
                <a:latin typeface="Aptos"/>
              </a:rPr>
              <a:t>disponibles</a:t>
            </a:r>
            <a:r>
              <a:rPr sz="3000">
                <a:solidFill>
                  <a:srgbClr val="F8FBFD"/>
                </a:solidFill>
                <a:latin typeface="Aptos"/>
              </a:rPr>
              <a:t> </a:t>
            </a:r>
            <a:r>
              <a:rPr sz="3000" err="1">
                <a:solidFill>
                  <a:srgbClr val="F8FBFD"/>
                </a:solidFill>
                <a:latin typeface="Aptos"/>
              </a:rPr>
              <a:t>en</a:t>
            </a:r>
            <a:r>
              <a:rPr sz="3000">
                <a:solidFill>
                  <a:srgbClr val="F8FBFD"/>
                </a:solidFill>
                <a:latin typeface="Aptos"/>
              </a:rPr>
              <a:t> </a:t>
            </a:r>
            <a:r>
              <a:rPr sz="3000" err="1">
                <a:solidFill>
                  <a:srgbClr val="F8FBFD"/>
                </a:solidFill>
                <a:latin typeface="Aptos"/>
              </a:rPr>
              <a:t>ligne</a:t>
            </a:r>
            <a:r>
              <a:rPr sz="3000">
                <a:solidFill>
                  <a:srgbClr val="F8FBFD"/>
                </a:solidFill>
                <a:latin typeface="Aptos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85248" y="6707532"/>
            <a:ext cx="4954754" cy="55399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3000" err="1">
                <a:solidFill>
                  <a:srgbClr val="A4B7C9"/>
                </a:solidFill>
                <a:latin typeface="Aptos"/>
              </a:rPr>
              <a:t>Ressources</a:t>
            </a:r>
            <a:r>
              <a:rPr sz="3000">
                <a:solidFill>
                  <a:srgbClr val="A4B7C9"/>
                </a:solidFill>
                <a:latin typeface="Aptos"/>
              </a:rPr>
              <a:t> • </a:t>
            </a:r>
            <a:r>
              <a:rPr sz="3000" err="1">
                <a:solidFill>
                  <a:srgbClr val="A4B7C9"/>
                </a:solidFill>
                <a:latin typeface="Aptos"/>
              </a:rPr>
              <a:t>outils</a:t>
            </a:r>
            <a:r>
              <a:rPr sz="3000">
                <a:solidFill>
                  <a:srgbClr val="A4B7C9"/>
                </a:solidFill>
                <a:latin typeface="Aptos"/>
              </a:rPr>
              <a:t> </a:t>
            </a:r>
            <a:r>
              <a:rPr sz="2400">
                <a:solidFill>
                  <a:srgbClr val="A4B7C9"/>
                </a:solidFill>
                <a:latin typeface="Aptos"/>
              </a:rPr>
              <a:t>• </a:t>
            </a:r>
            <a:r>
              <a:rPr sz="3000" err="1">
                <a:solidFill>
                  <a:srgbClr val="A4B7C9"/>
                </a:solidFill>
                <a:latin typeface="Aptos"/>
              </a:rPr>
              <a:t>actualités</a:t>
            </a:r>
            <a:endParaRPr sz="2400">
              <a:solidFill>
                <a:srgbClr val="A4B7C9"/>
              </a:solidFill>
              <a:latin typeface="Aptos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9985248" y="7516368"/>
            <a:ext cx="6556248" cy="795528"/>
          </a:xfrm>
          <a:prstGeom prst="roundRect">
            <a:avLst/>
          </a:prstGeom>
          <a:solidFill>
            <a:srgbClr val="5BCD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22" name="TextBox 21"/>
          <p:cNvSpPr txBox="1"/>
          <p:nvPr/>
        </p:nvSpPr>
        <p:spPr>
          <a:xfrm>
            <a:off x="12610983" y="7690829"/>
            <a:ext cx="1304781" cy="3231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500" b="1">
                <a:solidFill>
                  <a:srgbClr val="08162A"/>
                </a:solidFill>
                <a:latin typeface="Aptos"/>
                <a:hlinkClick r:id="rId3"/>
              </a:rPr>
              <a:t>CRATB-BFC.FR</a:t>
            </a:r>
            <a:endParaRPr sz="1500" b="1">
              <a:solidFill>
                <a:srgbClr val="08162A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52153" y="9439619"/>
            <a:ext cx="7855677" cy="3231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500">
                <a:solidFill>
                  <a:srgbClr val="A4B7C9"/>
                </a:solidFill>
                <a:latin typeface="Aptos"/>
              </a:rPr>
              <a:t>Retrouvez toutes les ressources du Centre Régional en Antibiothérapie Bourgogne–Franche-Comté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359FE7DC-9C2F-490B-93FE-83C97DD503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1414" y="9494719"/>
            <a:ext cx="2312895" cy="68529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0DAF02E4-B369-47CB-AC51-A7D89A17F6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0300" y="207529"/>
            <a:ext cx="1582328" cy="223808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3D125B3-E267-4FC8-A1F9-4C4275E192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5534" y="204293"/>
            <a:ext cx="1582328" cy="22380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b="79431"/>
          <a:stretch/>
        </p:blipFill>
        <p:spPr>
          <a:xfrm>
            <a:off x="3752012" y="1943100"/>
            <a:ext cx="13047390" cy="762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8154" y="2807731"/>
            <a:ext cx="3126973" cy="3021569"/>
          </a:xfrm>
          <a:prstGeom prst="rect">
            <a:avLst/>
          </a:prstGeom>
        </p:spPr>
      </p:pic>
      <p:sp>
        <p:nvSpPr>
          <p:cNvPr id="5" name="TextBox 2"/>
          <p:cNvSpPr txBox="1"/>
          <p:nvPr/>
        </p:nvSpPr>
        <p:spPr>
          <a:xfrm>
            <a:off x="960120" y="573894"/>
            <a:ext cx="11424794" cy="92333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5400" b="1" dirty="0">
                <a:latin typeface="Aptos"/>
              </a:rPr>
              <a:t>L</a:t>
            </a:r>
            <a:r>
              <a:rPr lang="fr-FR" sz="5400" b="1" dirty="0">
                <a:latin typeface="Aptos"/>
              </a:rPr>
              <a:t>ES FORMATIONS PROPOSÉES</a:t>
            </a:r>
            <a:r>
              <a:rPr sz="4350" b="1" dirty="0">
                <a:latin typeface="Aptos"/>
              </a:rPr>
              <a:t>…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152400" y="4076700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00B050"/>
                </a:solidFill>
                <a:latin typeface="Atkinson Hyperlegible" panose="020B0604020202020204" charset="0"/>
              </a:rPr>
              <a:t>NIVEAU REGIONAL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55864" y="7743735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00B050"/>
                </a:solidFill>
                <a:latin typeface="Atkinson Hyperlegible" panose="020B0604020202020204" charset="0"/>
              </a:rPr>
              <a:t>NIVEAU NATIONAL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6430573"/>
            <a:ext cx="9525000" cy="385642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49552" y="6669686"/>
            <a:ext cx="2924175" cy="291465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6"/>
          <a:srcRect t="10091" b="16143"/>
          <a:stretch/>
        </p:blipFill>
        <p:spPr>
          <a:xfrm>
            <a:off x="3124200" y="2933700"/>
            <a:ext cx="93726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30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/>
          <a:srcRect l="8539" t="11576" r="1067" b="-2662"/>
          <a:stretch/>
        </p:blipFill>
        <p:spPr>
          <a:xfrm>
            <a:off x="0" y="2392807"/>
            <a:ext cx="6453187" cy="8393820"/>
          </a:xfrm>
          <a:prstGeom prst="rect">
            <a:avLst/>
          </a:prstGeom>
        </p:spPr>
      </p:pic>
      <p:sp>
        <p:nvSpPr>
          <p:cNvPr id="5" name="TextBox 2"/>
          <p:cNvSpPr txBox="1"/>
          <p:nvPr/>
        </p:nvSpPr>
        <p:spPr>
          <a:xfrm>
            <a:off x="960120" y="573894"/>
            <a:ext cx="10437473" cy="92333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5400" b="1" dirty="0">
                <a:latin typeface="Aptos"/>
              </a:rPr>
              <a:t>L</a:t>
            </a:r>
            <a:r>
              <a:rPr lang="fr-FR" sz="5400" b="1" dirty="0">
                <a:latin typeface="Aptos"/>
              </a:rPr>
              <a:t>ES OUTILS MOBILISABLES </a:t>
            </a:r>
            <a:r>
              <a:rPr sz="4350" b="1" dirty="0">
                <a:latin typeface="Aptos"/>
              </a:rPr>
              <a:t>…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4000500"/>
            <a:ext cx="2442133" cy="251460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2075424" y="2874084"/>
            <a:ext cx="286328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B050"/>
                </a:solidFill>
              </a:rPr>
              <a:t>PAGE HAD, </a:t>
            </a:r>
            <a:r>
              <a:rPr lang="fr-FR" sz="2400" b="1" dirty="0" err="1">
                <a:solidFill>
                  <a:srgbClr val="00B050"/>
                </a:solidFill>
              </a:rPr>
              <a:t>CPias</a:t>
            </a:r>
            <a:r>
              <a:rPr lang="fr-FR" sz="2400" b="1" dirty="0">
                <a:solidFill>
                  <a:srgbClr val="00B050"/>
                </a:solidFill>
              </a:rPr>
              <a:t> BFC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2"/>
          <a:srcRect l="8539" t="11576" r="1067" b="-2662"/>
          <a:stretch/>
        </p:blipFill>
        <p:spPr>
          <a:xfrm flipH="1">
            <a:off x="11865430" y="2392807"/>
            <a:ext cx="6400799" cy="839382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13335462" y="2750973"/>
            <a:ext cx="288534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B050"/>
                </a:solidFill>
              </a:rPr>
              <a:t>OUTILS DE LA </a:t>
            </a:r>
          </a:p>
          <a:p>
            <a:pPr algn="ctr"/>
            <a:r>
              <a:rPr lang="fr-FR" b="1" dirty="0">
                <a:solidFill>
                  <a:srgbClr val="00B050"/>
                </a:solidFill>
              </a:rPr>
              <a:t>MISSION NATIONALE SPIADI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3483034" y="3793570"/>
            <a:ext cx="25901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Fiches techniques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Outils pédagogiques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Supports de formation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0" y="4711457"/>
            <a:ext cx="2253990" cy="221092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529" y="2505024"/>
            <a:ext cx="5738196" cy="29909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Rectangle 14"/>
          <p:cNvSpPr/>
          <p:nvPr/>
        </p:nvSpPr>
        <p:spPr>
          <a:xfrm>
            <a:off x="6453187" y="1813479"/>
            <a:ext cx="54754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solidFill>
                  <a:srgbClr val="00B050"/>
                </a:solidFill>
                <a:hlinkClick r:id="rId6"/>
              </a:rPr>
              <a:t>https://www.preventioninfection.fr/</a:t>
            </a:r>
            <a:endParaRPr lang="fr-FR" sz="2800" dirty="0">
              <a:solidFill>
                <a:srgbClr val="00B050"/>
              </a:solidFill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7529" y="5777354"/>
            <a:ext cx="5808271" cy="2819702"/>
          </a:xfrm>
          <a:prstGeom prst="rect">
            <a:avLst/>
          </a:prstGeom>
        </p:spPr>
      </p:pic>
      <p:sp>
        <p:nvSpPr>
          <p:cNvPr id="17" name="Flèche courbée vers le haut 16"/>
          <p:cNvSpPr/>
          <p:nvPr/>
        </p:nvSpPr>
        <p:spPr>
          <a:xfrm>
            <a:off x="8382000" y="9029700"/>
            <a:ext cx="4495800" cy="9144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520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156</Words>
  <Application>Microsoft Office PowerPoint</Application>
  <PresentationFormat>Personnalisé</PresentationFormat>
  <Paragraphs>33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Atkinson Hyperlegible</vt:lpstr>
      <vt:lpstr>Atkinson Hyperlegible Bold</vt:lpstr>
      <vt:lpstr>Arial</vt:lpstr>
      <vt:lpstr>Calibri</vt:lpstr>
      <vt:lpstr>Aptos</vt:lpstr>
      <vt:lpstr>Office Theme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PCI &amp; BUA together : organisation de la réponse sur les 3 secteurs de l’offre de soins</dc:title>
  <dc:creator>Nathalie FLORET BASSISSI</dc:creator>
  <cp:lastModifiedBy>GONCALVES Angelique</cp:lastModifiedBy>
  <cp:revision>10</cp:revision>
  <dcterms:created xsi:type="dcterms:W3CDTF">2006-08-16T00:00:00Z</dcterms:created>
  <dcterms:modified xsi:type="dcterms:W3CDTF">2026-09-25T13:33:46Z</dcterms:modified>
  <dc:identifier>DAHTeETXme8</dc:identifier>
</cp:coreProperties>
</file>